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4"/>
  </p:notesMasterIdLst>
  <p:sldIdLst>
    <p:sldId id="305" r:id="rId2"/>
    <p:sldId id="518" r:id="rId3"/>
    <p:sldId id="519" r:id="rId4"/>
    <p:sldId id="520" r:id="rId5"/>
    <p:sldId id="604" r:id="rId6"/>
    <p:sldId id="605" r:id="rId7"/>
    <p:sldId id="606" r:id="rId8"/>
    <p:sldId id="607" r:id="rId9"/>
    <p:sldId id="608" r:id="rId10"/>
    <p:sldId id="609" r:id="rId11"/>
    <p:sldId id="610" r:id="rId12"/>
    <p:sldId id="611" r:id="rId13"/>
    <p:sldId id="612" r:id="rId14"/>
    <p:sldId id="613" r:id="rId15"/>
    <p:sldId id="515" r:id="rId16"/>
    <p:sldId id="542" r:id="rId17"/>
    <p:sldId id="543" r:id="rId18"/>
    <p:sldId id="325" r:id="rId19"/>
    <p:sldId id="544" r:id="rId20"/>
    <p:sldId id="545" r:id="rId21"/>
    <p:sldId id="547" r:id="rId22"/>
    <p:sldId id="548" r:id="rId23"/>
    <p:sldId id="549" r:id="rId24"/>
    <p:sldId id="550" r:id="rId25"/>
    <p:sldId id="329" r:id="rId26"/>
    <p:sldId id="551" r:id="rId27"/>
    <p:sldId id="552" r:id="rId28"/>
    <p:sldId id="553" r:id="rId29"/>
    <p:sldId id="560" r:id="rId30"/>
    <p:sldId id="561" r:id="rId31"/>
    <p:sldId id="601" r:id="rId32"/>
    <p:sldId id="570" r:id="rId33"/>
    <p:sldId id="577" r:id="rId34"/>
    <p:sldId id="579" r:id="rId35"/>
    <p:sldId id="581" r:id="rId36"/>
    <p:sldId id="614" r:id="rId37"/>
    <p:sldId id="615" r:id="rId38"/>
    <p:sldId id="600" r:id="rId39"/>
    <p:sldId id="616" r:id="rId40"/>
    <p:sldId id="617" r:id="rId41"/>
    <p:sldId id="273" r:id="rId42"/>
    <p:sldId id="603" r:id="rId4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6357" autoAdjust="0"/>
  </p:normalViewPr>
  <p:slideViewPr>
    <p:cSldViewPr snapToGrid="0">
      <p:cViewPr varScale="1">
        <p:scale>
          <a:sx n="106" d="100"/>
          <a:sy n="106" d="100"/>
        </p:scale>
        <p:origin x="126" y="96"/>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C8C6F21-79EE-4B74-97BF-FC53BFCBFFBD}" type="doc">
      <dgm:prSet loTypeId="urn:microsoft.com/office/officeart/2005/8/layout/vList5" loCatId="list" qsTypeId="urn:microsoft.com/office/officeart/2005/8/quickstyle/simple1" qsCatId="simple" csTypeId="urn:microsoft.com/office/officeart/2005/8/colors/accent2_2" csCatId="accent2" phldr="1"/>
      <dgm:spPr/>
      <dgm:t>
        <a:bodyPr/>
        <a:lstStyle/>
        <a:p>
          <a:endParaRPr lang="en-US"/>
        </a:p>
      </dgm:t>
    </dgm:pt>
    <dgm:pt modelId="{0A106374-BA82-4849-9546-AF4122C2AB7B}">
      <dgm:prSet/>
      <dgm:spPr/>
      <dgm:t>
        <a:bodyPr/>
        <a:lstStyle/>
        <a:p>
          <a:r>
            <a:rPr lang="en-US"/>
            <a:t>Tressa Williams</a:t>
          </a:r>
        </a:p>
      </dgm:t>
    </dgm:pt>
    <dgm:pt modelId="{E6997319-F491-4889-81E0-E825110B1CE2}" type="parTrans" cxnId="{A37BCB69-D388-4FB0-99BD-223E9AC0F75F}">
      <dgm:prSet/>
      <dgm:spPr/>
      <dgm:t>
        <a:bodyPr/>
        <a:lstStyle/>
        <a:p>
          <a:endParaRPr lang="en-US"/>
        </a:p>
      </dgm:t>
    </dgm:pt>
    <dgm:pt modelId="{D8BE8862-049B-46A6-8971-462D20123EEF}" type="sibTrans" cxnId="{A37BCB69-D388-4FB0-99BD-223E9AC0F75F}">
      <dgm:prSet/>
      <dgm:spPr/>
      <dgm:t>
        <a:bodyPr/>
        <a:lstStyle/>
        <a:p>
          <a:endParaRPr lang="en-US"/>
        </a:p>
      </dgm:t>
    </dgm:pt>
    <dgm:pt modelId="{C26D709C-7F30-4B74-94FE-BA70D6C89405}">
      <dgm:prSet/>
      <dgm:spPr/>
      <dgm:t>
        <a:bodyPr/>
        <a:lstStyle/>
        <a:p>
          <a:pPr>
            <a:buNone/>
          </a:pPr>
          <a:r>
            <a:rPr lang="en-US" b="1" dirty="0"/>
            <a:t>Legal Specialist</a:t>
          </a:r>
          <a:endParaRPr lang="en-US" dirty="0"/>
        </a:p>
      </dgm:t>
    </dgm:pt>
    <dgm:pt modelId="{E4329589-4F42-46AE-9073-E3D8C1E9BD49}" type="parTrans" cxnId="{6C9BCDC1-DBF9-42A9-9947-A8FB9ACCCD4B}">
      <dgm:prSet/>
      <dgm:spPr/>
      <dgm:t>
        <a:bodyPr/>
        <a:lstStyle/>
        <a:p>
          <a:endParaRPr lang="en-US"/>
        </a:p>
      </dgm:t>
    </dgm:pt>
    <dgm:pt modelId="{87739233-A8F6-46D8-8D0D-01365EC5278D}" type="sibTrans" cxnId="{6C9BCDC1-DBF9-42A9-9947-A8FB9ACCCD4B}">
      <dgm:prSet/>
      <dgm:spPr/>
      <dgm:t>
        <a:bodyPr/>
        <a:lstStyle/>
        <a:p>
          <a:endParaRPr lang="en-US"/>
        </a:p>
      </dgm:t>
    </dgm:pt>
    <dgm:pt modelId="{07CA5132-B84A-4660-ACE6-F4BC838A0517}">
      <dgm:prSet/>
      <dgm:spPr/>
      <dgm:t>
        <a:bodyPr/>
        <a:lstStyle/>
        <a:p>
          <a:r>
            <a:rPr lang="en-US"/>
            <a:t>Laura Shue</a:t>
          </a:r>
        </a:p>
      </dgm:t>
    </dgm:pt>
    <dgm:pt modelId="{F537B2AA-9F6F-4365-915D-8D8E33E8F476}" type="parTrans" cxnId="{8DB1322E-D3CD-475C-9293-046319D37E29}">
      <dgm:prSet/>
      <dgm:spPr/>
      <dgm:t>
        <a:bodyPr/>
        <a:lstStyle/>
        <a:p>
          <a:endParaRPr lang="en-US"/>
        </a:p>
      </dgm:t>
    </dgm:pt>
    <dgm:pt modelId="{4678AC62-CA1F-4165-B28F-F5A7480E0CD9}" type="sibTrans" cxnId="{8DB1322E-D3CD-475C-9293-046319D37E29}">
      <dgm:prSet/>
      <dgm:spPr/>
      <dgm:t>
        <a:bodyPr/>
        <a:lstStyle/>
        <a:p>
          <a:endParaRPr lang="en-US"/>
        </a:p>
      </dgm:t>
    </dgm:pt>
    <dgm:pt modelId="{1A44087B-E60D-448E-B653-3B0C6C55E054}">
      <dgm:prSet/>
      <dgm:spPr/>
      <dgm:t>
        <a:bodyPr/>
        <a:lstStyle/>
        <a:p>
          <a:pPr>
            <a:buNone/>
          </a:pPr>
          <a:r>
            <a:rPr lang="en-US" b="1" dirty="0"/>
            <a:t>General Counsel </a:t>
          </a:r>
          <a:r>
            <a:rPr lang="en-US" dirty="0"/>
            <a:t>	</a:t>
          </a:r>
        </a:p>
      </dgm:t>
    </dgm:pt>
    <dgm:pt modelId="{9078899C-5EFD-47C8-8A4C-C04544ABD057}" type="parTrans" cxnId="{705CF396-4AA1-48C6-A8C1-43B485EC7A5D}">
      <dgm:prSet/>
      <dgm:spPr/>
      <dgm:t>
        <a:bodyPr/>
        <a:lstStyle/>
        <a:p>
          <a:endParaRPr lang="en-US"/>
        </a:p>
      </dgm:t>
    </dgm:pt>
    <dgm:pt modelId="{FE0AEDEB-4826-4E22-9AE8-8E24523F09BD}" type="sibTrans" cxnId="{705CF396-4AA1-48C6-A8C1-43B485EC7A5D}">
      <dgm:prSet/>
      <dgm:spPr/>
      <dgm:t>
        <a:bodyPr/>
        <a:lstStyle/>
        <a:p>
          <a:endParaRPr lang="en-US"/>
        </a:p>
      </dgm:t>
    </dgm:pt>
    <dgm:pt modelId="{C09B7E08-5A38-4FBE-8ADA-CC33751EC2B9}">
      <dgm:prSet/>
      <dgm:spPr/>
      <dgm:t>
        <a:bodyPr/>
        <a:lstStyle/>
        <a:p>
          <a:r>
            <a:rPr lang="en-US" dirty="0"/>
            <a:t>Reggie Rogers </a:t>
          </a:r>
        </a:p>
      </dgm:t>
    </dgm:pt>
    <dgm:pt modelId="{84EB8DB9-23C0-4E8F-A82F-5312BCD576E2}" type="parTrans" cxnId="{42CCE414-BAC1-4DC5-B61F-D7CABDBB2B32}">
      <dgm:prSet/>
      <dgm:spPr/>
      <dgm:t>
        <a:bodyPr/>
        <a:lstStyle/>
        <a:p>
          <a:endParaRPr lang="en-US"/>
        </a:p>
      </dgm:t>
    </dgm:pt>
    <dgm:pt modelId="{E197CBC8-1056-44BE-AAF6-EB3A6EE43F7C}" type="sibTrans" cxnId="{42CCE414-BAC1-4DC5-B61F-D7CABDBB2B32}">
      <dgm:prSet/>
      <dgm:spPr/>
      <dgm:t>
        <a:bodyPr/>
        <a:lstStyle/>
        <a:p>
          <a:endParaRPr lang="en-US"/>
        </a:p>
      </dgm:t>
    </dgm:pt>
    <dgm:pt modelId="{E67B8BD9-7B86-4D0F-A965-E38671EF0601}">
      <dgm:prSet/>
      <dgm:spPr/>
      <dgm:t>
        <a:bodyPr/>
        <a:lstStyle/>
        <a:p>
          <a:pPr>
            <a:buNone/>
          </a:pPr>
          <a:r>
            <a:rPr lang="en-US" b="1" dirty="0"/>
            <a:t>Deputy General Counsel</a:t>
          </a:r>
          <a:endParaRPr lang="en-US" dirty="0"/>
        </a:p>
      </dgm:t>
    </dgm:pt>
    <dgm:pt modelId="{CB245917-16F4-4D53-B858-A0102286C1BB}" type="parTrans" cxnId="{AA1CF652-ABFC-40EF-A3F3-AA257F3D49F4}">
      <dgm:prSet/>
      <dgm:spPr/>
      <dgm:t>
        <a:bodyPr/>
        <a:lstStyle/>
        <a:p>
          <a:endParaRPr lang="en-US"/>
        </a:p>
      </dgm:t>
    </dgm:pt>
    <dgm:pt modelId="{CC2AAE2B-DBF9-4CE8-B2CF-9768B8058060}" type="sibTrans" cxnId="{AA1CF652-ABFC-40EF-A3F3-AA257F3D49F4}">
      <dgm:prSet/>
      <dgm:spPr/>
      <dgm:t>
        <a:bodyPr/>
        <a:lstStyle/>
        <a:p>
          <a:endParaRPr lang="en-US"/>
        </a:p>
      </dgm:t>
    </dgm:pt>
    <dgm:pt modelId="{B5EDBA48-5A6A-4C2F-830D-24E5EB318779}">
      <dgm:prSet/>
      <dgm:spPr/>
      <dgm:t>
        <a:bodyPr/>
        <a:lstStyle/>
        <a:p>
          <a:pPr>
            <a:buNone/>
          </a:pPr>
          <a:r>
            <a:rPr lang="en-US" dirty="0"/>
            <a:t>501-661-2609</a:t>
          </a:r>
        </a:p>
      </dgm:t>
    </dgm:pt>
    <dgm:pt modelId="{FC7120B5-76BD-46B7-BF22-578FAF5299F2}" type="parTrans" cxnId="{2D9EB2DE-F806-4BCF-9BBD-D750E44B533D}">
      <dgm:prSet/>
      <dgm:spPr/>
      <dgm:t>
        <a:bodyPr/>
        <a:lstStyle/>
        <a:p>
          <a:endParaRPr lang="en-US"/>
        </a:p>
      </dgm:t>
    </dgm:pt>
    <dgm:pt modelId="{6350F990-378D-43CD-9921-A510074D04DC}" type="sibTrans" cxnId="{2D9EB2DE-F806-4BCF-9BBD-D750E44B533D}">
      <dgm:prSet/>
      <dgm:spPr/>
      <dgm:t>
        <a:bodyPr/>
        <a:lstStyle/>
        <a:p>
          <a:endParaRPr lang="en-US"/>
        </a:p>
      </dgm:t>
    </dgm:pt>
    <dgm:pt modelId="{4610CD5C-0E18-4961-85B2-6322A2004B29}">
      <dgm:prSet/>
      <dgm:spPr/>
      <dgm:t>
        <a:bodyPr/>
        <a:lstStyle/>
        <a:p>
          <a:pPr>
            <a:buNone/>
          </a:pPr>
          <a:r>
            <a:rPr lang="en-US" dirty="0"/>
            <a:t>501-661-2297</a:t>
          </a:r>
        </a:p>
      </dgm:t>
    </dgm:pt>
    <dgm:pt modelId="{C5F67A9B-FC7F-4DBA-8B6E-71905564737C}" type="parTrans" cxnId="{83A77428-337A-47A7-84E3-815BB10AD279}">
      <dgm:prSet/>
      <dgm:spPr/>
      <dgm:t>
        <a:bodyPr/>
        <a:lstStyle/>
        <a:p>
          <a:endParaRPr lang="en-US"/>
        </a:p>
      </dgm:t>
    </dgm:pt>
    <dgm:pt modelId="{22B7D33A-1414-407A-BDEB-A8C1D61509D3}" type="sibTrans" cxnId="{83A77428-337A-47A7-84E3-815BB10AD279}">
      <dgm:prSet/>
      <dgm:spPr/>
      <dgm:t>
        <a:bodyPr/>
        <a:lstStyle/>
        <a:p>
          <a:endParaRPr lang="en-US"/>
        </a:p>
      </dgm:t>
    </dgm:pt>
    <dgm:pt modelId="{2E4AE114-9B84-4E0F-AEB4-A2B21E57EB22}">
      <dgm:prSet/>
      <dgm:spPr/>
      <dgm:t>
        <a:bodyPr/>
        <a:lstStyle/>
        <a:p>
          <a:pPr>
            <a:buNone/>
          </a:pPr>
          <a:r>
            <a:rPr lang="en-US" dirty="0"/>
            <a:t>501-683-6626</a:t>
          </a:r>
        </a:p>
      </dgm:t>
    </dgm:pt>
    <dgm:pt modelId="{A5C4F30B-2C82-49EC-A92E-27D8688DCB87}" type="parTrans" cxnId="{D90BAE31-32BD-4691-8A30-03FD2ADB3922}">
      <dgm:prSet/>
      <dgm:spPr/>
      <dgm:t>
        <a:bodyPr/>
        <a:lstStyle/>
        <a:p>
          <a:endParaRPr lang="en-US"/>
        </a:p>
      </dgm:t>
    </dgm:pt>
    <dgm:pt modelId="{2497FE4A-E218-4F21-A2BA-F88C0F98CF06}" type="sibTrans" cxnId="{D90BAE31-32BD-4691-8A30-03FD2ADB3922}">
      <dgm:prSet/>
      <dgm:spPr/>
      <dgm:t>
        <a:bodyPr/>
        <a:lstStyle/>
        <a:p>
          <a:endParaRPr lang="en-US"/>
        </a:p>
      </dgm:t>
    </dgm:pt>
    <dgm:pt modelId="{27F6222B-A761-4C4F-B2E7-1833C30AA805}">
      <dgm:prSet/>
      <dgm:spPr/>
      <dgm:t>
        <a:bodyPr/>
        <a:lstStyle/>
        <a:p>
          <a:pPr>
            <a:buNone/>
          </a:pPr>
          <a:r>
            <a:rPr lang="en-US" dirty="0"/>
            <a:t>Tressa.Williams@arkansas.gov</a:t>
          </a:r>
        </a:p>
      </dgm:t>
    </dgm:pt>
    <dgm:pt modelId="{94BF5AC9-2C04-4006-9F01-08ACB1ADBFC1}" type="parTrans" cxnId="{2E5C820C-6050-4ED5-8D71-C1A354A265C0}">
      <dgm:prSet/>
      <dgm:spPr/>
      <dgm:t>
        <a:bodyPr/>
        <a:lstStyle/>
        <a:p>
          <a:endParaRPr lang="en-US"/>
        </a:p>
      </dgm:t>
    </dgm:pt>
    <dgm:pt modelId="{B4B4C31C-7B75-4652-8D7A-B5196E06DEAC}" type="sibTrans" cxnId="{2E5C820C-6050-4ED5-8D71-C1A354A265C0}">
      <dgm:prSet/>
      <dgm:spPr/>
      <dgm:t>
        <a:bodyPr/>
        <a:lstStyle/>
        <a:p>
          <a:endParaRPr lang="en-US"/>
        </a:p>
      </dgm:t>
    </dgm:pt>
    <dgm:pt modelId="{469F5C98-22B6-4A1D-8268-F8BE28792B5E}">
      <dgm:prSet/>
      <dgm:spPr/>
      <dgm:t>
        <a:bodyPr/>
        <a:lstStyle/>
        <a:p>
          <a:pPr>
            <a:buNone/>
          </a:pPr>
          <a:r>
            <a:rPr lang="en-US" dirty="0"/>
            <a:t>Laura.Shue@arkansas.gov</a:t>
          </a:r>
        </a:p>
      </dgm:t>
    </dgm:pt>
    <dgm:pt modelId="{C683823E-23BC-423D-B6B2-82ED2945F3A9}" type="parTrans" cxnId="{6C5A88B4-1F3F-4B6F-998D-AC9F193643FA}">
      <dgm:prSet/>
      <dgm:spPr/>
      <dgm:t>
        <a:bodyPr/>
        <a:lstStyle/>
        <a:p>
          <a:endParaRPr lang="en-US"/>
        </a:p>
      </dgm:t>
    </dgm:pt>
    <dgm:pt modelId="{9D1B0EB9-AED3-4BA0-BAA8-FE5B5CD52277}" type="sibTrans" cxnId="{6C5A88B4-1F3F-4B6F-998D-AC9F193643FA}">
      <dgm:prSet/>
      <dgm:spPr/>
      <dgm:t>
        <a:bodyPr/>
        <a:lstStyle/>
        <a:p>
          <a:endParaRPr lang="en-US"/>
        </a:p>
      </dgm:t>
    </dgm:pt>
    <dgm:pt modelId="{407DEDE4-4657-4F25-AC71-74DB670A2ADB}">
      <dgm:prSet/>
      <dgm:spPr/>
      <dgm:t>
        <a:bodyPr/>
        <a:lstStyle/>
        <a:p>
          <a:pPr>
            <a:buNone/>
          </a:pPr>
          <a:r>
            <a:rPr lang="en-US" dirty="0"/>
            <a:t>Reginald.Rogers@arkansas.gov</a:t>
          </a:r>
        </a:p>
      </dgm:t>
    </dgm:pt>
    <dgm:pt modelId="{594875C1-6F0E-47D9-8BF6-BF35D9CE2DCC}" type="parTrans" cxnId="{02B86BB0-9144-4824-AB49-4F6A6EB65ED1}">
      <dgm:prSet/>
      <dgm:spPr/>
      <dgm:t>
        <a:bodyPr/>
        <a:lstStyle/>
        <a:p>
          <a:endParaRPr lang="en-US"/>
        </a:p>
      </dgm:t>
    </dgm:pt>
    <dgm:pt modelId="{E027E208-3F03-4B8D-953B-EAB36F95D2C3}" type="sibTrans" cxnId="{02B86BB0-9144-4824-AB49-4F6A6EB65ED1}">
      <dgm:prSet/>
      <dgm:spPr/>
      <dgm:t>
        <a:bodyPr/>
        <a:lstStyle/>
        <a:p>
          <a:endParaRPr lang="en-US"/>
        </a:p>
      </dgm:t>
    </dgm:pt>
    <dgm:pt modelId="{61B98771-D246-4E6B-9CDE-81679A8E7B66}" type="pres">
      <dgm:prSet presAssocID="{BC8C6F21-79EE-4B74-97BF-FC53BFCBFFBD}" presName="Name0" presStyleCnt="0">
        <dgm:presLayoutVars>
          <dgm:dir/>
          <dgm:animLvl val="lvl"/>
          <dgm:resizeHandles val="exact"/>
        </dgm:presLayoutVars>
      </dgm:prSet>
      <dgm:spPr/>
    </dgm:pt>
    <dgm:pt modelId="{0B311CF3-F98D-4E2A-82F6-2B83BDF61E5F}" type="pres">
      <dgm:prSet presAssocID="{0A106374-BA82-4849-9546-AF4122C2AB7B}" presName="linNode" presStyleCnt="0"/>
      <dgm:spPr/>
    </dgm:pt>
    <dgm:pt modelId="{444E16E6-1FB1-4A73-9861-BFDC27FEB4F3}" type="pres">
      <dgm:prSet presAssocID="{0A106374-BA82-4849-9546-AF4122C2AB7B}" presName="parentText" presStyleLbl="node1" presStyleIdx="0" presStyleCnt="3">
        <dgm:presLayoutVars>
          <dgm:chMax val="1"/>
          <dgm:bulletEnabled val="1"/>
        </dgm:presLayoutVars>
      </dgm:prSet>
      <dgm:spPr/>
    </dgm:pt>
    <dgm:pt modelId="{A95A4BE8-297E-4D99-AB0C-BDE5F5EAF712}" type="pres">
      <dgm:prSet presAssocID="{0A106374-BA82-4849-9546-AF4122C2AB7B}" presName="descendantText" presStyleLbl="alignAccFollowNode1" presStyleIdx="0" presStyleCnt="3">
        <dgm:presLayoutVars>
          <dgm:bulletEnabled val="1"/>
        </dgm:presLayoutVars>
      </dgm:prSet>
      <dgm:spPr/>
    </dgm:pt>
    <dgm:pt modelId="{984D0DB2-C9F4-4D85-B480-B73E00730053}" type="pres">
      <dgm:prSet presAssocID="{D8BE8862-049B-46A6-8971-462D20123EEF}" presName="sp" presStyleCnt="0"/>
      <dgm:spPr/>
    </dgm:pt>
    <dgm:pt modelId="{714FC476-99D3-45AE-89E4-BE1C02036736}" type="pres">
      <dgm:prSet presAssocID="{07CA5132-B84A-4660-ACE6-F4BC838A0517}" presName="linNode" presStyleCnt="0"/>
      <dgm:spPr/>
    </dgm:pt>
    <dgm:pt modelId="{F6998B9D-A879-46BE-B437-FB122CC9D385}" type="pres">
      <dgm:prSet presAssocID="{07CA5132-B84A-4660-ACE6-F4BC838A0517}" presName="parentText" presStyleLbl="node1" presStyleIdx="1" presStyleCnt="3">
        <dgm:presLayoutVars>
          <dgm:chMax val="1"/>
          <dgm:bulletEnabled val="1"/>
        </dgm:presLayoutVars>
      </dgm:prSet>
      <dgm:spPr/>
    </dgm:pt>
    <dgm:pt modelId="{B6EAAEBB-276A-4632-8DA2-EFD9592E39B1}" type="pres">
      <dgm:prSet presAssocID="{07CA5132-B84A-4660-ACE6-F4BC838A0517}" presName="descendantText" presStyleLbl="alignAccFollowNode1" presStyleIdx="1" presStyleCnt="3">
        <dgm:presLayoutVars>
          <dgm:bulletEnabled val="1"/>
        </dgm:presLayoutVars>
      </dgm:prSet>
      <dgm:spPr/>
    </dgm:pt>
    <dgm:pt modelId="{392EE6DA-B94D-4F89-B457-E4D56C613B38}" type="pres">
      <dgm:prSet presAssocID="{4678AC62-CA1F-4165-B28F-F5A7480E0CD9}" presName="sp" presStyleCnt="0"/>
      <dgm:spPr/>
    </dgm:pt>
    <dgm:pt modelId="{56A02F0F-73D6-4954-9607-59CD845D154A}" type="pres">
      <dgm:prSet presAssocID="{C09B7E08-5A38-4FBE-8ADA-CC33751EC2B9}" presName="linNode" presStyleCnt="0"/>
      <dgm:spPr/>
    </dgm:pt>
    <dgm:pt modelId="{4F68D542-B396-4E8D-8DB9-D3CC574F292F}" type="pres">
      <dgm:prSet presAssocID="{C09B7E08-5A38-4FBE-8ADA-CC33751EC2B9}" presName="parentText" presStyleLbl="node1" presStyleIdx="2" presStyleCnt="3">
        <dgm:presLayoutVars>
          <dgm:chMax val="1"/>
          <dgm:bulletEnabled val="1"/>
        </dgm:presLayoutVars>
      </dgm:prSet>
      <dgm:spPr/>
    </dgm:pt>
    <dgm:pt modelId="{B30266A9-355D-4660-9076-71F36CE35568}" type="pres">
      <dgm:prSet presAssocID="{C09B7E08-5A38-4FBE-8ADA-CC33751EC2B9}" presName="descendantText" presStyleLbl="alignAccFollowNode1" presStyleIdx="2" presStyleCnt="3">
        <dgm:presLayoutVars>
          <dgm:bulletEnabled val="1"/>
        </dgm:presLayoutVars>
      </dgm:prSet>
      <dgm:spPr/>
    </dgm:pt>
  </dgm:ptLst>
  <dgm:cxnLst>
    <dgm:cxn modelId="{2E5C820C-6050-4ED5-8D71-C1A354A265C0}" srcId="{0A106374-BA82-4849-9546-AF4122C2AB7B}" destId="{27F6222B-A761-4C4F-B2E7-1833C30AA805}" srcOrd="2" destOrd="0" parTransId="{94BF5AC9-2C04-4006-9F01-08ACB1ADBFC1}" sibTransId="{B4B4C31C-7B75-4652-8D7A-B5196E06DEAC}"/>
    <dgm:cxn modelId="{42CCE414-BAC1-4DC5-B61F-D7CABDBB2B32}" srcId="{BC8C6F21-79EE-4B74-97BF-FC53BFCBFFBD}" destId="{C09B7E08-5A38-4FBE-8ADA-CC33751EC2B9}" srcOrd="2" destOrd="0" parTransId="{84EB8DB9-23C0-4E8F-A82F-5312BCD576E2}" sibTransId="{E197CBC8-1056-44BE-AAF6-EB3A6EE43F7C}"/>
    <dgm:cxn modelId="{311DF218-56FC-474F-97BF-64737A396543}" type="presOf" srcId="{C09B7E08-5A38-4FBE-8ADA-CC33751EC2B9}" destId="{4F68D542-B396-4E8D-8DB9-D3CC574F292F}" srcOrd="0" destOrd="0" presId="urn:microsoft.com/office/officeart/2005/8/layout/vList5"/>
    <dgm:cxn modelId="{18DFF71F-B13E-4378-A58E-895F99B75829}" type="presOf" srcId="{E67B8BD9-7B86-4D0F-A965-E38671EF0601}" destId="{B30266A9-355D-4660-9076-71F36CE35568}" srcOrd="0" destOrd="0" presId="urn:microsoft.com/office/officeart/2005/8/layout/vList5"/>
    <dgm:cxn modelId="{83A77428-337A-47A7-84E3-815BB10AD279}" srcId="{07CA5132-B84A-4660-ACE6-F4BC838A0517}" destId="{4610CD5C-0E18-4961-85B2-6322A2004B29}" srcOrd="1" destOrd="0" parTransId="{C5F67A9B-FC7F-4DBA-8B6E-71905564737C}" sibTransId="{22B7D33A-1414-407A-BDEB-A8C1D61509D3}"/>
    <dgm:cxn modelId="{8DB1322E-D3CD-475C-9293-046319D37E29}" srcId="{BC8C6F21-79EE-4B74-97BF-FC53BFCBFFBD}" destId="{07CA5132-B84A-4660-ACE6-F4BC838A0517}" srcOrd="1" destOrd="0" parTransId="{F537B2AA-9F6F-4365-915D-8D8E33E8F476}" sibTransId="{4678AC62-CA1F-4165-B28F-F5A7480E0CD9}"/>
    <dgm:cxn modelId="{01524331-BFF2-4483-9EF1-408830650884}" type="presOf" srcId="{2E4AE114-9B84-4E0F-AEB4-A2B21E57EB22}" destId="{A95A4BE8-297E-4D99-AB0C-BDE5F5EAF712}" srcOrd="0" destOrd="1" presId="urn:microsoft.com/office/officeart/2005/8/layout/vList5"/>
    <dgm:cxn modelId="{D90BAE31-32BD-4691-8A30-03FD2ADB3922}" srcId="{0A106374-BA82-4849-9546-AF4122C2AB7B}" destId="{2E4AE114-9B84-4E0F-AEB4-A2B21E57EB22}" srcOrd="1" destOrd="0" parTransId="{A5C4F30B-2C82-49EC-A92E-27D8688DCB87}" sibTransId="{2497FE4A-E218-4F21-A2BA-F88C0F98CF06}"/>
    <dgm:cxn modelId="{3AE6743D-1CFD-48AB-B804-F1C54DCD7A4C}" type="presOf" srcId="{4610CD5C-0E18-4961-85B2-6322A2004B29}" destId="{B6EAAEBB-276A-4632-8DA2-EFD9592E39B1}" srcOrd="0" destOrd="1" presId="urn:microsoft.com/office/officeart/2005/8/layout/vList5"/>
    <dgm:cxn modelId="{A37BCB69-D388-4FB0-99BD-223E9AC0F75F}" srcId="{BC8C6F21-79EE-4B74-97BF-FC53BFCBFFBD}" destId="{0A106374-BA82-4849-9546-AF4122C2AB7B}" srcOrd="0" destOrd="0" parTransId="{E6997319-F491-4889-81E0-E825110B1CE2}" sibTransId="{D8BE8862-049B-46A6-8971-462D20123EEF}"/>
    <dgm:cxn modelId="{AA1CF652-ABFC-40EF-A3F3-AA257F3D49F4}" srcId="{C09B7E08-5A38-4FBE-8ADA-CC33751EC2B9}" destId="{E67B8BD9-7B86-4D0F-A965-E38671EF0601}" srcOrd="0" destOrd="0" parTransId="{CB245917-16F4-4D53-B858-A0102286C1BB}" sibTransId="{CC2AAE2B-DBF9-4CE8-B2CF-9768B8058060}"/>
    <dgm:cxn modelId="{DF432E55-3D46-483B-A015-8DB359AD887B}" type="presOf" srcId="{0A106374-BA82-4849-9546-AF4122C2AB7B}" destId="{444E16E6-1FB1-4A73-9861-BFDC27FEB4F3}" srcOrd="0" destOrd="0" presId="urn:microsoft.com/office/officeart/2005/8/layout/vList5"/>
    <dgm:cxn modelId="{F73B8156-F970-46F4-9F9D-3D896E2B574B}" type="presOf" srcId="{1A44087B-E60D-448E-B653-3B0C6C55E054}" destId="{B6EAAEBB-276A-4632-8DA2-EFD9592E39B1}" srcOrd="0" destOrd="0" presId="urn:microsoft.com/office/officeart/2005/8/layout/vList5"/>
    <dgm:cxn modelId="{FDDF9B90-E0E3-4DCB-9CAB-D9DE1C7C9749}" type="presOf" srcId="{BC8C6F21-79EE-4B74-97BF-FC53BFCBFFBD}" destId="{61B98771-D246-4E6B-9CDE-81679A8E7B66}" srcOrd="0" destOrd="0" presId="urn:microsoft.com/office/officeart/2005/8/layout/vList5"/>
    <dgm:cxn modelId="{705CF396-4AA1-48C6-A8C1-43B485EC7A5D}" srcId="{07CA5132-B84A-4660-ACE6-F4BC838A0517}" destId="{1A44087B-E60D-448E-B653-3B0C6C55E054}" srcOrd="0" destOrd="0" parTransId="{9078899C-5EFD-47C8-8A4C-C04544ABD057}" sibTransId="{FE0AEDEB-4826-4E22-9AE8-8E24523F09BD}"/>
    <dgm:cxn modelId="{1F7A9BAC-4123-4AEC-A654-06243DA8A491}" type="presOf" srcId="{B5EDBA48-5A6A-4C2F-830D-24E5EB318779}" destId="{B30266A9-355D-4660-9076-71F36CE35568}" srcOrd="0" destOrd="1" presId="urn:microsoft.com/office/officeart/2005/8/layout/vList5"/>
    <dgm:cxn modelId="{02B86BB0-9144-4824-AB49-4F6A6EB65ED1}" srcId="{C09B7E08-5A38-4FBE-8ADA-CC33751EC2B9}" destId="{407DEDE4-4657-4F25-AC71-74DB670A2ADB}" srcOrd="2" destOrd="0" parTransId="{594875C1-6F0E-47D9-8BF6-BF35D9CE2DCC}" sibTransId="{E027E208-3F03-4B8D-953B-EAB36F95D2C3}"/>
    <dgm:cxn modelId="{CB68D0B0-4270-44EB-9144-5DABF5DDBA02}" type="presOf" srcId="{27F6222B-A761-4C4F-B2E7-1833C30AA805}" destId="{A95A4BE8-297E-4D99-AB0C-BDE5F5EAF712}" srcOrd="0" destOrd="2" presId="urn:microsoft.com/office/officeart/2005/8/layout/vList5"/>
    <dgm:cxn modelId="{6C5A88B4-1F3F-4B6F-998D-AC9F193643FA}" srcId="{07CA5132-B84A-4660-ACE6-F4BC838A0517}" destId="{469F5C98-22B6-4A1D-8268-F8BE28792B5E}" srcOrd="2" destOrd="0" parTransId="{C683823E-23BC-423D-B6B2-82ED2945F3A9}" sibTransId="{9D1B0EB9-AED3-4BA0-BAA8-FE5B5CD52277}"/>
    <dgm:cxn modelId="{5510FDBE-727C-445A-883B-DE7473D3002D}" type="presOf" srcId="{07CA5132-B84A-4660-ACE6-F4BC838A0517}" destId="{F6998B9D-A879-46BE-B437-FB122CC9D385}" srcOrd="0" destOrd="0" presId="urn:microsoft.com/office/officeart/2005/8/layout/vList5"/>
    <dgm:cxn modelId="{6C9BCDC1-DBF9-42A9-9947-A8FB9ACCCD4B}" srcId="{0A106374-BA82-4849-9546-AF4122C2AB7B}" destId="{C26D709C-7F30-4B74-94FE-BA70D6C89405}" srcOrd="0" destOrd="0" parTransId="{E4329589-4F42-46AE-9073-E3D8C1E9BD49}" sibTransId="{87739233-A8F6-46D8-8D0D-01365EC5278D}"/>
    <dgm:cxn modelId="{D28A24C6-27BD-405B-924F-46A9514E9C04}" type="presOf" srcId="{469F5C98-22B6-4A1D-8268-F8BE28792B5E}" destId="{B6EAAEBB-276A-4632-8DA2-EFD9592E39B1}" srcOrd="0" destOrd="2" presId="urn:microsoft.com/office/officeart/2005/8/layout/vList5"/>
    <dgm:cxn modelId="{A15769CB-15CF-41AF-B4D8-2099157F308F}" type="presOf" srcId="{C26D709C-7F30-4B74-94FE-BA70D6C89405}" destId="{A95A4BE8-297E-4D99-AB0C-BDE5F5EAF712}" srcOrd="0" destOrd="0" presId="urn:microsoft.com/office/officeart/2005/8/layout/vList5"/>
    <dgm:cxn modelId="{2D9EB2DE-F806-4BCF-9BBD-D750E44B533D}" srcId="{C09B7E08-5A38-4FBE-8ADA-CC33751EC2B9}" destId="{B5EDBA48-5A6A-4C2F-830D-24E5EB318779}" srcOrd="1" destOrd="0" parTransId="{FC7120B5-76BD-46B7-BF22-578FAF5299F2}" sibTransId="{6350F990-378D-43CD-9921-A510074D04DC}"/>
    <dgm:cxn modelId="{163DA9F6-D285-4FA9-A33D-04EEFB6A722A}" type="presOf" srcId="{407DEDE4-4657-4F25-AC71-74DB670A2ADB}" destId="{B30266A9-355D-4660-9076-71F36CE35568}" srcOrd="0" destOrd="2" presId="urn:microsoft.com/office/officeart/2005/8/layout/vList5"/>
    <dgm:cxn modelId="{7583A3DD-23F5-43D9-864F-5920481FF030}" type="presParOf" srcId="{61B98771-D246-4E6B-9CDE-81679A8E7B66}" destId="{0B311CF3-F98D-4E2A-82F6-2B83BDF61E5F}" srcOrd="0" destOrd="0" presId="urn:microsoft.com/office/officeart/2005/8/layout/vList5"/>
    <dgm:cxn modelId="{D283062A-4EB1-4E3C-9BFA-0D044E31C4D0}" type="presParOf" srcId="{0B311CF3-F98D-4E2A-82F6-2B83BDF61E5F}" destId="{444E16E6-1FB1-4A73-9861-BFDC27FEB4F3}" srcOrd="0" destOrd="0" presId="urn:microsoft.com/office/officeart/2005/8/layout/vList5"/>
    <dgm:cxn modelId="{F480ED24-8130-4504-9270-492A0EB9A8EF}" type="presParOf" srcId="{0B311CF3-F98D-4E2A-82F6-2B83BDF61E5F}" destId="{A95A4BE8-297E-4D99-AB0C-BDE5F5EAF712}" srcOrd="1" destOrd="0" presId="urn:microsoft.com/office/officeart/2005/8/layout/vList5"/>
    <dgm:cxn modelId="{AAE87B0D-B0FC-43C0-BE9A-6E815F7E261D}" type="presParOf" srcId="{61B98771-D246-4E6B-9CDE-81679A8E7B66}" destId="{984D0DB2-C9F4-4D85-B480-B73E00730053}" srcOrd="1" destOrd="0" presId="urn:microsoft.com/office/officeart/2005/8/layout/vList5"/>
    <dgm:cxn modelId="{1BDD5451-B888-4785-951C-19A0823DB8F3}" type="presParOf" srcId="{61B98771-D246-4E6B-9CDE-81679A8E7B66}" destId="{714FC476-99D3-45AE-89E4-BE1C02036736}" srcOrd="2" destOrd="0" presId="urn:microsoft.com/office/officeart/2005/8/layout/vList5"/>
    <dgm:cxn modelId="{DD9BD225-69DC-4AC0-A9FB-17694B994CCF}" type="presParOf" srcId="{714FC476-99D3-45AE-89E4-BE1C02036736}" destId="{F6998B9D-A879-46BE-B437-FB122CC9D385}" srcOrd="0" destOrd="0" presId="urn:microsoft.com/office/officeart/2005/8/layout/vList5"/>
    <dgm:cxn modelId="{0E44AAF9-1D1B-48F4-A5EE-19B3A5CD99FD}" type="presParOf" srcId="{714FC476-99D3-45AE-89E4-BE1C02036736}" destId="{B6EAAEBB-276A-4632-8DA2-EFD9592E39B1}" srcOrd="1" destOrd="0" presId="urn:microsoft.com/office/officeart/2005/8/layout/vList5"/>
    <dgm:cxn modelId="{7A7D9568-BA01-4476-AC7B-93A765EFC3C8}" type="presParOf" srcId="{61B98771-D246-4E6B-9CDE-81679A8E7B66}" destId="{392EE6DA-B94D-4F89-B457-E4D56C613B38}" srcOrd="3" destOrd="0" presId="urn:microsoft.com/office/officeart/2005/8/layout/vList5"/>
    <dgm:cxn modelId="{5726597E-55E1-455A-A163-BB12F4C9A04E}" type="presParOf" srcId="{61B98771-D246-4E6B-9CDE-81679A8E7B66}" destId="{56A02F0F-73D6-4954-9607-59CD845D154A}" srcOrd="4" destOrd="0" presId="urn:microsoft.com/office/officeart/2005/8/layout/vList5"/>
    <dgm:cxn modelId="{BB03D7A5-CAFD-4CE4-8E2D-F0F2AA35EBCB}" type="presParOf" srcId="{56A02F0F-73D6-4954-9607-59CD845D154A}" destId="{4F68D542-B396-4E8D-8DB9-D3CC574F292F}" srcOrd="0" destOrd="0" presId="urn:microsoft.com/office/officeart/2005/8/layout/vList5"/>
    <dgm:cxn modelId="{EAB84C42-8672-456B-91DF-ABD57FAA66D1}" type="presParOf" srcId="{56A02F0F-73D6-4954-9607-59CD845D154A}" destId="{B30266A9-355D-4660-9076-71F36CE35568}"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5A4BE8-297E-4D99-AB0C-BDE5F5EAF712}">
      <dsp:nvSpPr>
        <dsp:cNvPr id="0" name=""/>
        <dsp:cNvSpPr/>
      </dsp:nvSpPr>
      <dsp:spPr>
        <a:xfrm rot="5400000">
          <a:off x="6589693" y="-2661723"/>
          <a:ext cx="1121829" cy="6729984"/>
        </a:xfrm>
        <a:prstGeom prst="round2SameRect">
          <a:avLst/>
        </a:prstGeom>
        <a:solidFill>
          <a:schemeClr val="accent2">
            <a:alpha val="90000"/>
            <a:tint val="40000"/>
            <a:hueOff val="0"/>
            <a:satOff val="0"/>
            <a:lumOff val="0"/>
            <a:alphaOff val="0"/>
          </a:schemeClr>
        </a:solidFill>
        <a:ln w="12700" cap="flat" cmpd="sng" algn="ctr">
          <a:solidFill>
            <a:schemeClr val="accent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38100" rIns="76200" bIns="38100" numCol="1" spcCol="1270" anchor="ctr" anchorCtr="0">
          <a:noAutofit/>
        </a:bodyPr>
        <a:lstStyle/>
        <a:p>
          <a:pPr marL="228600" lvl="1" indent="-228600" algn="l" defTabSz="889000">
            <a:lnSpc>
              <a:spcPct val="90000"/>
            </a:lnSpc>
            <a:spcBef>
              <a:spcPct val="0"/>
            </a:spcBef>
            <a:spcAft>
              <a:spcPct val="15000"/>
            </a:spcAft>
            <a:buNone/>
          </a:pPr>
          <a:r>
            <a:rPr lang="en-US" sz="2000" b="1" kern="1200" dirty="0"/>
            <a:t>Legal Specialist</a:t>
          </a:r>
          <a:endParaRPr lang="en-US" sz="2000" kern="1200" dirty="0"/>
        </a:p>
        <a:p>
          <a:pPr marL="228600" lvl="1" indent="-228600" algn="l" defTabSz="889000">
            <a:lnSpc>
              <a:spcPct val="90000"/>
            </a:lnSpc>
            <a:spcBef>
              <a:spcPct val="0"/>
            </a:spcBef>
            <a:spcAft>
              <a:spcPct val="15000"/>
            </a:spcAft>
            <a:buNone/>
          </a:pPr>
          <a:r>
            <a:rPr lang="en-US" sz="2000" kern="1200" dirty="0"/>
            <a:t>501-683-6626</a:t>
          </a:r>
        </a:p>
        <a:p>
          <a:pPr marL="228600" lvl="1" indent="-228600" algn="l" defTabSz="889000">
            <a:lnSpc>
              <a:spcPct val="90000"/>
            </a:lnSpc>
            <a:spcBef>
              <a:spcPct val="0"/>
            </a:spcBef>
            <a:spcAft>
              <a:spcPct val="15000"/>
            </a:spcAft>
            <a:buNone/>
          </a:pPr>
          <a:r>
            <a:rPr lang="en-US" sz="2000" kern="1200" dirty="0"/>
            <a:t>Tressa.Williams@arkansas.gov</a:t>
          </a:r>
        </a:p>
      </dsp:txBody>
      <dsp:txXfrm rot="-5400000">
        <a:off x="3785616" y="197117"/>
        <a:ext cx="6675221" cy="1012303"/>
      </dsp:txXfrm>
    </dsp:sp>
    <dsp:sp modelId="{444E16E6-1FB1-4A73-9861-BFDC27FEB4F3}">
      <dsp:nvSpPr>
        <dsp:cNvPr id="0" name=""/>
        <dsp:cNvSpPr/>
      </dsp:nvSpPr>
      <dsp:spPr>
        <a:xfrm>
          <a:off x="0" y="2124"/>
          <a:ext cx="3785616" cy="1402286"/>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0020" tIns="80010" rIns="160020" bIns="80010" numCol="1" spcCol="1270" anchor="ctr" anchorCtr="0">
          <a:noAutofit/>
        </a:bodyPr>
        <a:lstStyle/>
        <a:p>
          <a:pPr marL="0" lvl="0" indent="0" algn="ctr" defTabSz="1866900">
            <a:lnSpc>
              <a:spcPct val="90000"/>
            </a:lnSpc>
            <a:spcBef>
              <a:spcPct val="0"/>
            </a:spcBef>
            <a:spcAft>
              <a:spcPct val="35000"/>
            </a:spcAft>
            <a:buNone/>
          </a:pPr>
          <a:r>
            <a:rPr lang="en-US" sz="4200" kern="1200"/>
            <a:t>Tressa Williams</a:t>
          </a:r>
        </a:p>
      </dsp:txBody>
      <dsp:txXfrm>
        <a:off x="68454" y="70578"/>
        <a:ext cx="3648708" cy="1265378"/>
      </dsp:txXfrm>
    </dsp:sp>
    <dsp:sp modelId="{B6EAAEBB-276A-4632-8DA2-EFD9592E39B1}">
      <dsp:nvSpPr>
        <dsp:cNvPr id="0" name=""/>
        <dsp:cNvSpPr/>
      </dsp:nvSpPr>
      <dsp:spPr>
        <a:xfrm rot="5400000">
          <a:off x="6589693" y="-1189323"/>
          <a:ext cx="1121829" cy="6729984"/>
        </a:xfrm>
        <a:prstGeom prst="round2SameRect">
          <a:avLst/>
        </a:prstGeom>
        <a:solidFill>
          <a:schemeClr val="accent2">
            <a:alpha val="90000"/>
            <a:tint val="40000"/>
            <a:hueOff val="0"/>
            <a:satOff val="0"/>
            <a:lumOff val="0"/>
            <a:alphaOff val="0"/>
          </a:schemeClr>
        </a:solidFill>
        <a:ln w="12700" cap="flat" cmpd="sng" algn="ctr">
          <a:solidFill>
            <a:schemeClr val="accent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38100" rIns="76200" bIns="38100" numCol="1" spcCol="1270" anchor="ctr" anchorCtr="0">
          <a:noAutofit/>
        </a:bodyPr>
        <a:lstStyle/>
        <a:p>
          <a:pPr marL="228600" lvl="1" indent="-228600" algn="l" defTabSz="889000">
            <a:lnSpc>
              <a:spcPct val="90000"/>
            </a:lnSpc>
            <a:spcBef>
              <a:spcPct val="0"/>
            </a:spcBef>
            <a:spcAft>
              <a:spcPct val="15000"/>
            </a:spcAft>
            <a:buNone/>
          </a:pPr>
          <a:r>
            <a:rPr lang="en-US" sz="2000" b="1" kern="1200" dirty="0"/>
            <a:t>General Counsel </a:t>
          </a:r>
          <a:r>
            <a:rPr lang="en-US" sz="2000" kern="1200" dirty="0"/>
            <a:t>	</a:t>
          </a:r>
        </a:p>
        <a:p>
          <a:pPr marL="228600" lvl="1" indent="-228600" algn="l" defTabSz="889000">
            <a:lnSpc>
              <a:spcPct val="90000"/>
            </a:lnSpc>
            <a:spcBef>
              <a:spcPct val="0"/>
            </a:spcBef>
            <a:spcAft>
              <a:spcPct val="15000"/>
            </a:spcAft>
            <a:buNone/>
          </a:pPr>
          <a:r>
            <a:rPr lang="en-US" sz="2000" kern="1200" dirty="0"/>
            <a:t>501-661-2297</a:t>
          </a:r>
        </a:p>
        <a:p>
          <a:pPr marL="228600" lvl="1" indent="-228600" algn="l" defTabSz="889000">
            <a:lnSpc>
              <a:spcPct val="90000"/>
            </a:lnSpc>
            <a:spcBef>
              <a:spcPct val="0"/>
            </a:spcBef>
            <a:spcAft>
              <a:spcPct val="15000"/>
            </a:spcAft>
            <a:buNone/>
          </a:pPr>
          <a:r>
            <a:rPr lang="en-US" sz="2000" kern="1200" dirty="0"/>
            <a:t>Laura.Shue@arkansas.gov</a:t>
          </a:r>
        </a:p>
      </dsp:txBody>
      <dsp:txXfrm rot="-5400000">
        <a:off x="3785616" y="1669517"/>
        <a:ext cx="6675221" cy="1012303"/>
      </dsp:txXfrm>
    </dsp:sp>
    <dsp:sp modelId="{F6998B9D-A879-46BE-B437-FB122CC9D385}">
      <dsp:nvSpPr>
        <dsp:cNvPr id="0" name=""/>
        <dsp:cNvSpPr/>
      </dsp:nvSpPr>
      <dsp:spPr>
        <a:xfrm>
          <a:off x="0" y="1474525"/>
          <a:ext cx="3785616" cy="1402286"/>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0020" tIns="80010" rIns="160020" bIns="80010" numCol="1" spcCol="1270" anchor="ctr" anchorCtr="0">
          <a:noAutofit/>
        </a:bodyPr>
        <a:lstStyle/>
        <a:p>
          <a:pPr marL="0" lvl="0" indent="0" algn="ctr" defTabSz="1866900">
            <a:lnSpc>
              <a:spcPct val="90000"/>
            </a:lnSpc>
            <a:spcBef>
              <a:spcPct val="0"/>
            </a:spcBef>
            <a:spcAft>
              <a:spcPct val="35000"/>
            </a:spcAft>
            <a:buNone/>
          </a:pPr>
          <a:r>
            <a:rPr lang="en-US" sz="4200" kern="1200"/>
            <a:t>Laura Shue</a:t>
          </a:r>
        </a:p>
      </dsp:txBody>
      <dsp:txXfrm>
        <a:off x="68454" y="1542979"/>
        <a:ext cx="3648708" cy="1265378"/>
      </dsp:txXfrm>
    </dsp:sp>
    <dsp:sp modelId="{B30266A9-355D-4660-9076-71F36CE35568}">
      <dsp:nvSpPr>
        <dsp:cNvPr id="0" name=""/>
        <dsp:cNvSpPr/>
      </dsp:nvSpPr>
      <dsp:spPr>
        <a:xfrm rot="5400000">
          <a:off x="6589693" y="283077"/>
          <a:ext cx="1121829" cy="6729984"/>
        </a:xfrm>
        <a:prstGeom prst="round2SameRect">
          <a:avLst/>
        </a:prstGeom>
        <a:solidFill>
          <a:schemeClr val="accent2">
            <a:alpha val="90000"/>
            <a:tint val="40000"/>
            <a:hueOff val="0"/>
            <a:satOff val="0"/>
            <a:lumOff val="0"/>
            <a:alphaOff val="0"/>
          </a:schemeClr>
        </a:solidFill>
        <a:ln w="12700" cap="flat" cmpd="sng" algn="ctr">
          <a:solidFill>
            <a:schemeClr val="accent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38100" rIns="76200" bIns="38100" numCol="1" spcCol="1270" anchor="ctr" anchorCtr="0">
          <a:noAutofit/>
        </a:bodyPr>
        <a:lstStyle/>
        <a:p>
          <a:pPr marL="228600" lvl="1" indent="-228600" algn="l" defTabSz="889000">
            <a:lnSpc>
              <a:spcPct val="90000"/>
            </a:lnSpc>
            <a:spcBef>
              <a:spcPct val="0"/>
            </a:spcBef>
            <a:spcAft>
              <a:spcPct val="15000"/>
            </a:spcAft>
            <a:buNone/>
          </a:pPr>
          <a:r>
            <a:rPr lang="en-US" sz="2000" b="1" kern="1200" dirty="0"/>
            <a:t>Deputy General Counsel</a:t>
          </a:r>
          <a:endParaRPr lang="en-US" sz="2000" kern="1200" dirty="0"/>
        </a:p>
        <a:p>
          <a:pPr marL="228600" lvl="1" indent="-228600" algn="l" defTabSz="889000">
            <a:lnSpc>
              <a:spcPct val="90000"/>
            </a:lnSpc>
            <a:spcBef>
              <a:spcPct val="0"/>
            </a:spcBef>
            <a:spcAft>
              <a:spcPct val="15000"/>
            </a:spcAft>
            <a:buNone/>
          </a:pPr>
          <a:r>
            <a:rPr lang="en-US" sz="2000" kern="1200" dirty="0"/>
            <a:t>501-661-2609</a:t>
          </a:r>
        </a:p>
        <a:p>
          <a:pPr marL="228600" lvl="1" indent="-228600" algn="l" defTabSz="889000">
            <a:lnSpc>
              <a:spcPct val="90000"/>
            </a:lnSpc>
            <a:spcBef>
              <a:spcPct val="0"/>
            </a:spcBef>
            <a:spcAft>
              <a:spcPct val="15000"/>
            </a:spcAft>
            <a:buNone/>
          </a:pPr>
          <a:r>
            <a:rPr lang="en-US" sz="2000" kern="1200" dirty="0"/>
            <a:t>Reginald.Rogers@arkansas.gov</a:t>
          </a:r>
        </a:p>
      </dsp:txBody>
      <dsp:txXfrm rot="-5400000">
        <a:off x="3785616" y="3141918"/>
        <a:ext cx="6675221" cy="1012303"/>
      </dsp:txXfrm>
    </dsp:sp>
    <dsp:sp modelId="{4F68D542-B396-4E8D-8DB9-D3CC574F292F}">
      <dsp:nvSpPr>
        <dsp:cNvPr id="0" name=""/>
        <dsp:cNvSpPr/>
      </dsp:nvSpPr>
      <dsp:spPr>
        <a:xfrm>
          <a:off x="0" y="2946926"/>
          <a:ext cx="3785616" cy="1402286"/>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0020" tIns="80010" rIns="160020" bIns="80010" numCol="1" spcCol="1270" anchor="ctr" anchorCtr="0">
          <a:noAutofit/>
        </a:bodyPr>
        <a:lstStyle/>
        <a:p>
          <a:pPr marL="0" lvl="0" indent="0" algn="ctr" defTabSz="1866900">
            <a:lnSpc>
              <a:spcPct val="90000"/>
            </a:lnSpc>
            <a:spcBef>
              <a:spcPct val="0"/>
            </a:spcBef>
            <a:spcAft>
              <a:spcPct val="35000"/>
            </a:spcAft>
            <a:buNone/>
          </a:pPr>
          <a:r>
            <a:rPr lang="en-US" sz="4200" kern="1200" dirty="0"/>
            <a:t>Reggie Rogers </a:t>
          </a:r>
        </a:p>
      </dsp:txBody>
      <dsp:txXfrm>
        <a:off x="68454" y="3015380"/>
        <a:ext cx="3648708" cy="1265378"/>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3.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4.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13C06A0-7A58-4D4D-AF90-60128EF3DE0C}" type="datetimeFigureOut">
              <a:rPr lang="en-US" smtClean="0"/>
              <a:t>12/8/2021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8EE588E-5617-464D-876B-F459F9C27510}" type="slidenum">
              <a:rPr lang="en-US" smtClean="0"/>
              <a:t>‹#›</a:t>
            </a:fld>
            <a:endParaRPr lang="en-US"/>
          </a:p>
        </p:txBody>
      </p:sp>
    </p:spTree>
    <p:extLst>
      <p:ext uri="{BB962C8B-B14F-4D97-AF65-F5344CB8AC3E}">
        <p14:creationId xmlns:p14="http://schemas.microsoft.com/office/powerpoint/2010/main" val="6727369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DA15101-BBFB-46B2-8E3E-5C95429419D5}" type="slidenum">
              <a:rPr lang="en-US" altLang="en-US" smtClean="0"/>
              <a:pPr/>
              <a:t>1</a:t>
            </a:fld>
            <a:endParaRPr lang="en-US" altLang="en-US"/>
          </a:p>
        </p:txBody>
      </p:sp>
      <p:sp>
        <p:nvSpPr>
          <p:cNvPr id="614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8" name="Rectangle 3"/>
          <p:cNvSpPr>
            <a:spLocks noGrp="1" noChangeArrowheads="1"/>
          </p:cNvSpPr>
          <p:nvPr>
            <p:ph type="body" idx="1"/>
          </p:nvPr>
        </p:nvSpPr>
        <p:spPr bwMode="auto">
          <a:xfrm>
            <a:off x="976313" y="4560888"/>
            <a:ext cx="5362575" cy="43211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latin typeface="Arial" panose="020B0604020202020204" pitchFamily="34" charset="0"/>
            </a:endParaRPr>
          </a:p>
          <a:p>
            <a:pPr eaLnBrk="1" hangingPunct="1">
              <a:spcBef>
                <a:spcPct val="0"/>
              </a:spcBef>
            </a:pPr>
            <a:endParaRPr lang="en-US" altLang="en-US">
              <a:latin typeface="Arial" panose="020B0604020202020204" pitchFamily="34" charset="0"/>
            </a:endParaRPr>
          </a:p>
        </p:txBody>
      </p:sp>
      <p:sp>
        <p:nvSpPr>
          <p:cNvPr id="6149" name="Date Placeholder 1"/>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t>3/25/2013</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DA15101-BBFB-46B2-8E3E-5C95429419D5}" type="slidenum">
              <a:rPr lang="en-US" altLang="en-US" smtClean="0"/>
              <a:pPr/>
              <a:t>42</a:t>
            </a:fld>
            <a:endParaRPr lang="en-US" altLang="en-US"/>
          </a:p>
        </p:txBody>
      </p:sp>
      <p:sp>
        <p:nvSpPr>
          <p:cNvPr id="614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8" name="Rectangle 3"/>
          <p:cNvSpPr>
            <a:spLocks noGrp="1" noChangeArrowheads="1"/>
          </p:cNvSpPr>
          <p:nvPr>
            <p:ph type="body" idx="1"/>
          </p:nvPr>
        </p:nvSpPr>
        <p:spPr bwMode="auto">
          <a:xfrm>
            <a:off x="976313" y="4560888"/>
            <a:ext cx="5362575" cy="43211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latin typeface="Arial" panose="020B0604020202020204" pitchFamily="34" charset="0"/>
            </a:endParaRPr>
          </a:p>
          <a:p>
            <a:pPr eaLnBrk="1" hangingPunct="1">
              <a:spcBef>
                <a:spcPct val="0"/>
              </a:spcBef>
            </a:pPr>
            <a:endParaRPr lang="en-US" altLang="en-US">
              <a:latin typeface="Arial" panose="020B0604020202020204" pitchFamily="34" charset="0"/>
            </a:endParaRPr>
          </a:p>
        </p:txBody>
      </p:sp>
      <p:sp>
        <p:nvSpPr>
          <p:cNvPr id="6149" name="Date Placeholder 1"/>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t>3/25/2013</a:t>
            </a:r>
          </a:p>
        </p:txBody>
      </p:sp>
    </p:spTree>
    <p:extLst>
      <p:ext uri="{BB962C8B-B14F-4D97-AF65-F5344CB8AC3E}">
        <p14:creationId xmlns:p14="http://schemas.microsoft.com/office/powerpoint/2010/main" val="166060376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bg>
      <p:bgPr>
        <a:solidFill>
          <a:srgbClr val="002060"/>
        </a:solidFill>
        <a:effectLst/>
      </p:bgPr>
    </p:bg>
    <p:spTree>
      <p:nvGrpSpPr>
        <p:cNvPr id="1" name=""/>
        <p:cNvGrpSpPr/>
        <p:nvPr/>
      </p:nvGrpSpPr>
      <p:grpSpPr>
        <a:xfrm>
          <a:off x="0" y="0"/>
          <a:ext cx="0" cy="0"/>
          <a:chOff x="0" y="0"/>
          <a:chExt cx="0" cy="0"/>
        </a:xfrm>
      </p:grpSpPr>
      <p:pic>
        <p:nvPicPr>
          <p:cNvPr id="13" name="Picture 12"/>
          <p:cNvPicPr>
            <a:picLocks noChangeAspect="1"/>
          </p:cNvPicPr>
          <p:nvPr/>
        </p:nvPicPr>
        <p:blipFill rotWithShape="1">
          <a:blip r:embed="rId2"/>
          <a:srcRect t="6370" r="55937" b="9786"/>
          <a:stretch/>
        </p:blipFill>
        <p:spPr>
          <a:xfrm>
            <a:off x="5883243" y="0"/>
            <a:ext cx="6302131" cy="6864824"/>
          </a:xfrm>
          <a:prstGeom prst="rect">
            <a:avLst/>
          </a:prstGeom>
        </p:spPr>
      </p:pic>
      <p:sp>
        <p:nvSpPr>
          <p:cNvPr id="2" name="Title 1"/>
          <p:cNvSpPr>
            <a:spLocks noGrp="1"/>
          </p:cNvSpPr>
          <p:nvPr>
            <p:ph type="ctrTitle"/>
          </p:nvPr>
        </p:nvSpPr>
        <p:spPr>
          <a:xfrm>
            <a:off x="395170" y="896815"/>
            <a:ext cx="6012977" cy="3052763"/>
          </a:xfrm>
        </p:spPr>
        <p:txBody>
          <a:bodyPr anchor="b"/>
          <a:lstStyle>
            <a:lvl1pPr algn="ctr">
              <a:defRPr sz="6000">
                <a:solidFill>
                  <a:schemeClr val="bg1"/>
                </a:solidFill>
                <a:latin typeface="Arial Narrow" panose="020B0606020202030204" pitchFamily="34" charset="0"/>
              </a:defRPr>
            </a:lvl1pPr>
          </a:lstStyle>
          <a:p>
            <a:r>
              <a:rPr lang="en-US"/>
              <a:t>Click to edit Master title style</a:t>
            </a:r>
            <a:endParaRPr lang="en-US" dirty="0"/>
          </a:p>
        </p:txBody>
      </p:sp>
      <p:sp>
        <p:nvSpPr>
          <p:cNvPr id="3" name="Subtitle 2"/>
          <p:cNvSpPr>
            <a:spLocks noGrp="1"/>
          </p:cNvSpPr>
          <p:nvPr>
            <p:ph type="subTitle" idx="1"/>
          </p:nvPr>
        </p:nvSpPr>
        <p:spPr>
          <a:xfrm>
            <a:off x="395169" y="4041653"/>
            <a:ext cx="6012977" cy="1655762"/>
          </a:xfrm>
        </p:spPr>
        <p:txBody>
          <a:bodyPr/>
          <a:lstStyle>
            <a:lvl1pPr marL="0" indent="0" algn="ctr">
              <a:buNone/>
              <a:defRPr sz="2400">
                <a:solidFill>
                  <a:schemeClr val="bg1"/>
                </a:solidFill>
                <a:latin typeface="Arial Narrow" panose="020B060602020203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048390" y="1865129"/>
            <a:ext cx="3136984" cy="3134566"/>
          </a:xfrm>
          <a:prstGeom prst="rect">
            <a:avLst/>
          </a:prstGeom>
        </p:spPr>
      </p:pic>
    </p:spTree>
    <p:extLst>
      <p:ext uri="{BB962C8B-B14F-4D97-AF65-F5344CB8AC3E}">
        <p14:creationId xmlns:p14="http://schemas.microsoft.com/office/powerpoint/2010/main" val="2941235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p:cNvSpPr/>
          <p:nvPr/>
        </p:nvSpPr>
        <p:spPr>
          <a:xfrm>
            <a:off x="1" y="5960125"/>
            <a:ext cx="12192000" cy="89787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rotWithShape="1">
          <a:blip r:embed="rId2"/>
          <a:srcRect t="6697" r="45791" b="43379"/>
          <a:stretch/>
        </p:blipFill>
        <p:spPr>
          <a:xfrm>
            <a:off x="8797907" y="5960125"/>
            <a:ext cx="3394093" cy="897875"/>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39749" y="5842194"/>
            <a:ext cx="1123585" cy="1122719"/>
          </a:xfrm>
          <a:prstGeom prst="rect">
            <a:avLst/>
          </a:prstGeom>
        </p:spPr>
      </p:pic>
    </p:spTree>
    <p:extLst>
      <p:ext uri="{BB962C8B-B14F-4D97-AF65-F5344CB8AC3E}">
        <p14:creationId xmlns:p14="http://schemas.microsoft.com/office/powerpoint/2010/main" val="40029434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10" name="Rectangle 9"/>
          <p:cNvSpPr/>
          <p:nvPr/>
        </p:nvSpPr>
        <p:spPr>
          <a:xfrm>
            <a:off x="1" y="0"/>
            <a:ext cx="12192000" cy="5895652"/>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1" y="5960125"/>
            <a:ext cx="12192000" cy="89787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p:cNvPicPr>
            <a:picLocks noChangeAspect="1"/>
          </p:cNvPicPr>
          <p:nvPr/>
        </p:nvPicPr>
        <p:blipFill rotWithShape="1">
          <a:blip r:embed="rId2"/>
          <a:srcRect t="6697" r="45791" b="43379"/>
          <a:stretch/>
        </p:blipFill>
        <p:spPr>
          <a:xfrm>
            <a:off x="8797907" y="5960125"/>
            <a:ext cx="3394093" cy="897875"/>
          </a:xfrm>
          <a:prstGeom prst="rect">
            <a:avLst/>
          </a:prstGeom>
        </p:spPr>
      </p:pic>
      <p:pic>
        <p:nvPicPr>
          <p:cNvPr id="13" name="Pictur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39749" y="5842194"/>
            <a:ext cx="1123585" cy="1122719"/>
          </a:xfrm>
          <a:prstGeom prst="rect">
            <a:avLst/>
          </a:prstGeom>
        </p:spPr>
      </p:pic>
    </p:spTree>
    <p:extLst>
      <p:ext uri="{BB962C8B-B14F-4D97-AF65-F5344CB8AC3E}">
        <p14:creationId xmlns:p14="http://schemas.microsoft.com/office/powerpoint/2010/main" val="1785776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solidFill>
                  <a:srgbClr val="09183C"/>
                </a:solidFill>
                <a:latin typeface="Arial Narrow" panose="020B0606020202030204" pitchFamily="34" charset="0"/>
              </a:defRPr>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solidFill>
                  <a:srgbClr val="09183C"/>
                </a:solidFill>
                <a:latin typeface="Arial Narrow" panose="020B0606020202030204" pitchFamily="34" charset="0"/>
              </a:defRPr>
            </a:lvl1pPr>
            <a:lvl2pPr>
              <a:defRPr sz="2800">
                <a:solidFill>
                  <a:srgbClr val="09183C"/>
                </a:solidFill>
                <a:latin typeface="Arial Narrow" panose="020B0606020202030204" pitchFamily="34" charset="0"/>
              </a:defRPr>
            </a:lvl2pPr>
            <a:lvl3pPr>
              <a:defRPr sz="2400">
                <a:solidFill>
                  <a:srgbClr val="09183C"/>
                </a:solidFill>
                <a:latin typeface="Arial Narrow" panose="020B0606020202030204" pitchFamily="34" charset="0"/>
              </a:defRPr>
            </a:lvl3pPr>
            <a:lvl4pPr>
              <a:defRPr sz="2000">
                <a:solidFill>
                  <a:srgbClr val="09183C"/>
                </a:solidFill>
                <a:latin typeface="Arial Narrow" panose="020B0606020202030204" pitchFamily="34" charset="0"/>
              </a:defRPr>
            </a:lvl4pPr>
            <a:lvl5pPr>
              <a:defRPr sz="2000">
                <a:solidFill>
                  <a:srgbClr val="09183C"/>
                </a:solidFill>
                <a:latin typeface="Arial Narrow" panose="020B0606020202030204"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solidFill>
                  <a:srgbClr val="09183C"/>
                </a:solidFill>
                <a:latin typeface="Arial Narrow" panose="020B060602020203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3" name="Rectangle 12"/>
          <p:cNvSpPr/>
          <p:nvPr/>
        </p:nvSpPr>
        <p:spPr>
          <a:xfrm>
            <a:off x="1" y="5960125"/>
            <a:ext cx="12192000" cy="89787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p:cNvPicPr>
            <a:picLocks noChangeAspect="1"/>
          </p:cNvPicPr>
          <p:nvPr/>
        </p:nvPicPr>
        <p:blipFill rotWithShape="1">
          <a:blip r:embed="rId2"/>
          <a:srcRect t="6697" r="45791" b="43379"/>
          <a:stretch/>
        </p:blipFill>
        <p:spPr>
          <a:xfrm>
            <a:off x="8797907" y="5960125"/>
            <a:ext cx="3394093" cy="897875"/>
          </a:xfrm>
          <a:prstGeom prst="rect">
            <a:avLst/>
          </a:prstGeom>
        </p:spPr>
      </p:pic>
      <p:pic>
        <p:nvPicPr>
          <p:cNvPr id="15" name="Picture 1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39749" y="5842194"/>
            <a:ext cx="1123585" cy="1122719"/>
          </a:xfrm>
          <a:prstGeom prst="rect">
            <a:avLst/>
          </a:prstGeom>
        </p:spPr>
      </p:pic>
    </p:spTree>
    <p:extLst>
      <p:ext uri="{BB962C8B-B14F-4D97-AF65-F5344CB8AC3E}">
        <p14:creationId xmlns:p14="http://schemas.microsoft.com/office/powerpoint/2010/main" val="29648698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1_Content with Caption">
    <p:spTree>
      <p:nvGrpSpPr>
        <p:cNvPr id="1" name=""/>
        <p:cNvGrpSpPr/>
        <p:nvPr/>
      </p:nvGrpSpPr>
      <p:grpSpPr>
        <a:xfrm>
          <a:off x="0" y="0"/>
          <a:ext cx="0" cy="0"/>
          <a:chOff x="0" y="0"/>
          <a:chExt cx="0" cy="0"/>
        </a:xfrm>
      </p:grpSpPr>
      <p:sp>
        <p:nvSpPr>
          <p:cNvPr id="13" name="Rectangle 12"/>
          <p:cNvSpPr/>
          <p:nvPr/>
        </p:nvSpPr>
        <p:spPr>
          <a:xfrm>
            <a:off x="1" y="0"/>
            <a:ext cx="12192000" cy="5895652"/>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39788" y="457200"/>
            <a:ext cx="3932237" cy="1600200"/>
          </a:xfrm>
        </p:spPr>
        <p:txBody>
          <a:bodyPr anchor="b"/>
          <a:lstStyle>
            <a:lvl1pPr>
              <a:defRPr sz="3200">
                <a:solidFill>
                  <a:schemeClr val="bg1"/>
                </a:solidFill>
                <a:latin typeface="Arial Narrow" panose="020B0606020202030204" pitchFamily="34" charset="0"/>
              </a:defRPr>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solidFill>
                  <a:schemeClr val="bg1"/>
                </a:solidFill>
                <a:latin typeface="Arial Narrow" panose="020B0606020202030204" pitchFamily="34" charset="0"/>
              </a:defRPr>
            </a:lvl1pPr>
            <a:lvl2pPr>
              <a:defRPr sz="2800">
                <a:solidFill>
                  <a:schemeClr val="bg1"/>
                </a:solidFill>
                <a:latin typeface="Arial Narrow" panose="020B0606020202030204" pitchFamily="34" charset="0"/>
              </a:defRPr>
            </a:lvl2pPr>
            <a:lvl3pPr>
              <a:defRPr sz="2400">
                <a:solidFill>
                  <a:schemeClr val="bg1"/>
                </a:solidFill>
                <a:latin typeface="Arial Narrow" panose="020B0606020202030204" pitchFamily="34" charset="0"/>
              </a:defRPr>
            </a:lvl3pPr>
            <a:lvl4pPr>
              <a:defRPr sz="2000">
                <a:solidFill>
                  <a:schemeClr val="bg1"/>
                </a:solidFill>
                <a:latin typeface="Arial Narrow" panose="020B0606020202030204" pitchFamily="34" charset="0"/>
              </a:defRPr>
            </a:lvl4pPr>
            <a:lvl5pPr>
              <a:defRPr sz="2000">
                <a:solidFill>
                  <a:schemeClr val="bg1"/>
                </a:solidFill>
                <a:latin typeface="Arial Narrow" panose="020B0606020202030204"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solidFill>
                  <a:schemeClr val="bg1"/>
                </a:solidFill>
                <a:latin typeface="Arial Narrow" panose="020B060602020203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4" name="Rectangle 13"/>
          <p:cNvSpPr/>
          <p:nvPr/>
        </p:nvSpPr>
        <p:spPr>
          <a:xfrm>
            <a:off x="1" y="5960125"/>
            <a:ext cx="12192000" cy="89787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p:cNvPicPr>
            <a:picLocks noChangeAspect="1"/>
          </p:cNvPicPr>
          <p:nvPr/>
        </p:nvPicPr>
        <p:blipFill rotWithShape="1">
          <a:blip r:embed="rId2"/>
          <a:srcRect t="6697" r="45791" b="43379"/>
          <a:stretch/>
        </p:blipFill>
        <p:spPr>
          <a:xfrm>
            <a:off x="8797907" y="5960125"/>
            <a:ext cx="3394093" cy="897875"/>
          </a:xfrm>
          <a:prstGeom prst="rect">
            <a:avLst/>
          </a:prstGeom>
        </p:spPr>
      </p:pic>
      <p:pic>
        <p:nvPicPr>
          <p:cNvPr id="16" name="Picture 1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39749" y="5842194"/>
            <a:ext cx="1123585" cy="1122719"/>
          </a:xfrm>
          <a:prstGeom prst="rect">
            <a:avLst/>
          </a:prstGeom>
        </p:spPr>
      </p:pic>
    </p:spTree>
    <p:extLst>
      <p:ext uri="{BB962C8B-B14F-4D97-AF65-F5344CB8AC3E}">
        <p14:creationId xmlns:p14="http://schemas.microsoft.com/office/powerpoint/2010/main" val="31995649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solidFill>
                  <a:srgbClr val="09183C"/>
                </a:solidFill>
                <a:latin typeface="Arial Narrow" panose="020B0606020202030204" pitchFamily="34" charset="0"/>
              </a:defRPr>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solidFill>
                  <a:srgbClr val="09183C"/>
                </a:solidFill>
                <a:latin typeface="Arial Narrow" panose="020B060602020203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3" name="Rectangle 12"/>
          <p:cNvSpPr/>
          <p:nvPr/>
        </p:nvSpPr>
        <p:spPr>
          <a:xfrm>
            <a:off x="1" y="5960125"/>
            <a:ext cx="12192000" cy="89787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p:cNvPicPr>
            <a:picLocks noChangeAspect="1"/>
          </p:cNvPicPr>
          <p:nvPr/>
        </p:nvPicPr>
        <p:blipFill rotWithShape="1">
          <a:blip r:embed="rId2"/>
          <a:srcRect t="6697" r="45791" b="43379"/>
          <a:stretch/>
        </p:blipFill>
        <p:spPr>
          <a:xfrm>
            <a:off x="8797907" y="5960125"/>
            <a:ext cx="3394093" cy="897875"/>
          </a:xfrm>
          <a:prstGeom prst="rect">
            <a:avLst/>
          </a:prstGeom>
        </p:spPr>
      </p:pic>
      <p:pic>
        <p:nvPicPr>
          <p:cNvPr id="15" name="Picture 1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39749" y="5842194"/>
            <a:ext cx="1123585" cy="1122719"/>
          </a:xfrm>
          <a:prstGeom prst="rect">
            <a:avLst/>
          </a:prstGeom>
        </p:spPr>
      </p:pic>
    </p:spTree>
    <p:extLst>
      <p:ext uri="{BB962C8B-B14F-4D97-AF65-F5344CB8AC3E}">
        <p14:creationId xmlns:p14="http://schemas.microsoft.com/office/powerpoint/2010/main" val="30136429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1_Picture with Caption">
    <p:spTree>
      <p:nvGrpSpPr>
        <p:cNvPr id="1" name=""/>
        <p:cNvGrpSpPr/>
        <p:nvPr/>
      </p:nvGrpSpPr>
      <p:grpSpPr>
        <a:xfrm>
          <a:off x="0" y="0"/>
          <a:ext cx="0" cy="0"/>
          <a:chOff x="0" y="0"/>
          <a:chExt cx="0" cy="0"/>
        </a:xfrm>
      </p:grpSpPr>
      <p:sp>
        <p:nvSpPr>
          <p:cNvPr id="13" name="Rectangle 12"/>
          <p:cNvSpPr/>
          <p:nvPr/>
        </p:nvSpPr>
        <p:spPr>
          <a:xfrm>
            <a:off x="1" y="0"/>
            <a:ext cx="12191999" cy="5895652"/>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39788" y="457200"/>
            <a:ext cx="3932237" cy="1600200"/>
          </a:xfrm>
        </p:spPr>
        <p:txBody>
          <a:bodyPr anchor="b"/>
          <a:lstStyle>
            <a:lvl1pPr>
              <a:defRPr sz="3200">
                <a:solidFill>
                  <a:schemeClr val="bg1"/>
                </a:solidFill>
                <a:latin typeface="Arial Narrow" panose="020B0606020202030204" pitchFamily="34" charset="0"/>
              </a:defRPr>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solidFill>
                  <a:schemeClr val="bg1"/>
                </a:solidFill>
                <a:latin typeface="Arial Narrow" panose="020B060602020203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4" name="Rectangle 13"/>
          <p:cNvSpPr/>
          <p:nvPr/>
        </p:nvSpPr>
        <p:spPr>
          <a:xfrm>
            <a:off x="1" y="5960125"/>
            <a:ext cx="12192000" cy="89787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p:cNvPicPr>
            <a:picLocks noChangeAspect="1"/>
          </p:cNvPicPr>
          <p:nvPr/>
        </p:nvPicPr>
        <p:blipFill rotWithShape="1">
          <a:blip r:embed="rId2"/>
          <a:srcRect t="6697" r="45791" b="43379"/>
          <a:stretch/>
        </p:blipFill>
        <p:spPr>
          <a:xfrm>
            <a:off x="8797907" y="5960125"/>
            <a:ext cx="3394093" cy="897875"/>
          </a:xfrm>
          <a:prstGeom prst="rect">
            <a:avLst/>
          </a:prstGeom>
        </p:spPr>
      </p:pic>
      <p:pic>
        <p:nvPicPr>
          <p:cNvPr id="16" name="Picture 1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39749" y="5842194"/>
            <a:ext cx="1123585" cy="1122719"/>
          </a:xfrm>
          <a:prstGeom prst="rect">
            <a:avLst/>
          </a:prstGeom>
        </p:spPr>
      </p:pic>
    </p:spTree>
    <p:extLst>
      <p:ext uri="{BB962C8B-B14F-4D97-AF65-F5344CB8AC3E}">
        <p14:creationId xmlns:p14="http://schemas.microsoft.com/office/powerpoint/2010/main" val="32690511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clipArtAndTx">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p>
        </p:txBody>
      </p:sp>
      <p:sp>
        <p:nvSpPr>
          <p:cNvPr id="3" name="ClipArt Placeholder 2"/>
          <p:cNvSpPr>
            <a:spLocks noGrp="1"/>
          </p:cNvSpPr>
          <p:nvPr>
            <p:ph type="clipArt" sz="half" idx="1"/>
          </p:nvPr>
        </p:nvSpPr>
        <p:spPr>
          <a:xfrm>
            <a:off x="609600" y="1600201"/>
            <a:ext cx="5384800" cy="4525963"/>
          </a:xfrm>
        </p:spPr>
        <p:txBody>
          <a:bodyPr/>
          <a:lstStyle/>
          <a:p>
            <a:pPr lvl="0"/>
            <a:endParaRPr lang="en-US" noProof="0"/>
          </a:p>
        </p:txBody>
      </p:sp>
      <p:sp>
        <p:nvSpPr>
          <p:cNvPr id="4" name="Text Placeholder 3"/>
          <p:cNvSpPr>
            <a:spLocks noGrp="1"/>
          </p:cNvSpPr>
          <p:nvPr>
            <p:ph type="body" sz="half" idx="2"/>
          </p:nvPr>
        </p:nvSpPr>
        <p:spPr>
          <a:xfrm>
            <a:off x="6197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609600" y="6245225"/>
            <a:ext cx="2844800" cy="476250"/>
          </a:xfrm>
          <a:prstGeom prst="rect">
            <a:avLst/>
          </a:prstGeom>
        </p:spPr>
        <p:txBody>
          <a:bodyPr/>
          <a:lstStyle>
            <a:lvl1pPr>
              <a:defRPr>
                <a:latin typeface="Arial" charset="0"/>
              </a:defRPr>
            </a:lvl1pPr>
          </a:lstStyle>
          <a:p>
            <a:pPr>
              <a:defRPr/>
            </a:pPr>
            <a:endParaRPr lang="en-US"/>
          </a:p>
        </p:txBody>
      </p:sp>
      <p:sp>
        <p:nvSpPr>
          <p:cNvPr id="6" name="Footer Placeholder 5"/>
          <p:cNvSpPr>
            <a:spLocks noGrp="1"/>
          </p:cNvSpPr>
          <p:nvPr>
            <p:ph type="ftr" sz="quarter" idx="11"/>
          </p:nvPr>
        </p:nvSpPr>
        <p:spPr>
          <a:xfrm>
            <a:off x="4165600" y="6245225"/>
            <a:ext cx="3860800" cy="476250"/>
          </a:xfrm>
          <a:prstGeom prst="rect">
            <a:avLst/>
          </a:prstGeom>
        </p:spPr>
        <p:txBody>
          <a:bodyPr/>
          <a:lstStyle>
            <a:lvl1pPr>
              <a:defRPr>
                <a:latin typeface="Arial" charset="0"/>
              </a:defRPr>
            </a:lvl1pPr>
          </a:lstStyle>
          <a:p>
            <a:pPr>
              <a:defRPr/>
            </a:pPr>
            <a:endParaRPr lang="en-US"/>
          </a:p>
        </p:txBody>
      </p:sp>
      <p:sp>
        <p:nvSpPr>
          <p:cNvPr id="7" name="Slide Number Placeholder 6"/>
          <p:cNvSpPr>
            <a:spLocks noGrp="1"/>
          </p:cNvSpPr>
          <p:nvPr>
            <p:ph type="sldNum" sz="quarter" idx="12"/>
          </p:nvPr>
        </p:nvSpPr>
        <p:spPr>
          <a:xfrm>
            <a:off x="8737600" y="6245225"/>
            <a:ext cx="2844800" cy="4762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140C1704-249E-4115-956C-D4B7CF26D185}" type="slidenum">
              <a:rPr lang="en-US" altLang="en-US"/>
              <a:pPr>
                <a:defRPr/>
              </a:pPr>
              <a:t>‹#›</a:t>
            </a:fld>
            <a:endParaRPr lang="en-US" altLang="en-US"/>
          </a:p>
        </p:txBody>
      </p:sp>
    </p:spTree>
    <p:extLst>
      <p:ext uri="{BB962C8B-B14F-4D97-AF65-F5344CB8AC3E}">
        <p14:creationId xmlns:p14="http://schemas.microsoft.com/office/powerpoint/2010/main" val="421096071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p>
        </p:txBody>
      </p:sp>
      <p:sp>
        <p:nvSpPr>
          <p:cNvPr id="3" name="Text Placeholder 2"/>
          <p:cNvSpPr>
            <a:spLocks noGrp="1"/>
          </p:cNvSpPr>
          <p:nvPr>
            <p:ph type="body" sz="half" idx="1"/>
          </p:nvPr>
        </p:nvSpPr>
        <p:spPr>
          <a:xfrm>
            <a:off x="609600" y="1600200"/>
            <a:ext cx="5384800" cy="4953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0"/>
            <a:ext cx="5384800" cy="4953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662338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0" name="Rectangle 9"/>
          <p:cNvSpPr/>
          <p:nvPr/>
        </p:nvSpPr>
        <p:spPr>
          <a:xfrm>
            <a:off x="1" y="0"/>
            <a:ext cx="12192000" cy="170170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p:cNvPicPr>
            <a:picLocks noChangeAspect="1"/>
          </p:cNvPicPr>
          <p:nvPr/>
        </p:nvPicPr>
        <p:blipFill rotWithShape="1">
          <a:blip r:embed="rId2"/>
          <a:srcRect t="2239" r="41982" b="2906"/>
          <a:stretch/>
        </p:blipFill>
        <p:spPr>
          <a:xfrm>
            <a:off x="8568506" y="0"/>
            <a:ext cx="3632593" cy="1705970"/>
          </a:xfrm>
          <a:prstGeom prst="rect">
            <a:avLst/>
          </a:prstGeom>
        </p:spPr>
      </p:pic>
      <p:sp>
        <p:nvSpPr>
          <p:cNvPr id="2" name="Title 1"/>
          <p:cNvSpPr>
            <a:spLocks noGrp="1"/>
          </p:cNvSpPr>
          <p:nvPr>
            <p:ph type="title"/>
          </p:nvPr>
        </p:nvSpPr>
        <p:spPr>
          <a:xfrm>
            <a:off x="838200" y="-1"/>
            <a:ext cx="7716658" cy="1690689"/>
          </a:xfrm>
        </p:spPr>
        <p:txBody>
          <a:bodyPr/>
          <a:lstStyle>
            <a:lvl1pPr>
              <a:defRPr>
                <a:solidFill>
                  <a:schemeClr val="bg1"/>
                </a:solidFill>
                <a:latin typeface="Arial Narrow" panose="020B0606020202030204" pitchFamily="34" charset="0"/>
              </a:defRPr>
            </a:lvl1pPr>
          </a:lstStyle>
          <a:p>
            <a:r>
              <a:rPr lang="en-US"/>
              <a:t>Click to edit Master title style</a:t>
            </a:r>
            <a:endParaRPr lang="en-US" dirty="0"/>
          </a:p>
        </p:txBody>
      </p:sp>
      <p:sp>
        <p:nvSpPr>
          <p:cNvPr id="3" name="Content Placeholder 2"/>
          <p:cNvSpPr>
            <a:spLocks noGrp="1"/>
          </p:cNvSpPr>
          <p:nvPr>
            <p:ph idx="1"/>
          </p:nvPr>
        </p:nvSpPr>
        <p:spPr/>
        <p:txBody>
          <a:bodyPr/>
          <a:lstStyle>
            <a:lvl1pPr>
              <a:defRPr>
                <a:solidFill>
                  <a:srgbClr val="09183C"/>
                </a:solidFill>
                <a:latin typeface="Arial Narrow" panose="020B0606020202030204" pitchFamily="34" charset="0"/>
              </a:defRPr>
            </a:lvl1pPr>
            <a:lvl2pPr>
              <a:defRPr>
                <a:solidFill>
                  <a:srgbClr val="09183C"/>
                </a:solidFill>
                <a:latin typeface="Arial Narrow" panose="020B0606020202030204" pitchFamily="34" charset="0"/>
              </a:defRPr>
            </a:lvl2pPr>
            <a:lvl3pPr>
              <a:defRPr>
                <a:solidFill>
                  <a:srgbClr val="09183C"/>
                </a:solidFill>
                <a:latin typeface="Arial Narrow" panose="020B0606020202030204" pitchFamily="34" charset="0"/>
              </a:defRPr>
            </a:lvl3pPr>
            <a:lvl4pPr>
              <a:defRPr>
                <a:solidFill>
                  <a:srgbClr val="09183C"/>
                </a:solidFill>
                <a:latin typeface="Arial Narrow" panose="020B0606020202030204" pitchFamily="34" charset="0"/>
              </a:defRPr>
            </a:lvl4pPr>
            <a:lvl5pPr>
              <a:defRPr>
                <a:solidFill>
                  <a:srgbClr val="09183C"/>
                </a:solidFill>
                <a:latin typeface="Arial Narrow" panose="020B0606020202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429095" y="-35430"/>
            <a:ext cx="1762905" cy="1761546"/>
          </a:xfrm>
          <a:prstGeom prst="rect">
            <a:avLst/>
          </a:prstGeom>
        </p:spPr>
      </p:pic>
    </p:spTree>
    <p:extLst>
      <p:ext uri="{BB962C8B-B14F-4D97-AF65-F5344CB8AC3E}">
        <p14:creationId xmlns:p14="http://schemas.microsoft.com/office/powerpoint/2010/main" val="10732603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530932"/>
            <a:ext cx="10515600" cy="2852737"/>
          </a:xfrm>
        </p:spPr>
        <p:txBody>
          <a:bodyPr anchor="b"/>
          <a:lstStyle>
            <a:lvl1pPr>
              <a:defRPr sz="6000">
                <a:solidFill>
                  <a:srgbClr val="09183C"/>
                </a:solidFill>
                <a:latin typeface="Arial Narrow" panose="020B0606020202030204" pitchFamily="34" charset="0"/>
              </a:defRPr>
            </a:lvl1pPr>
          </a:lstStyle>
          <a:p>
            <a:r>
              <a:rPr lang="en-US"/>
              <a:t>Click to edit Master title style</a:t>
            </a:r>
          </a:p>
        </p:txBody>
      </p:sp>
      <p:sp>
        <p:nvSpPr>
          <p:cNvPr id="3" name="Text Placeholder 2"/>
          <p:cNvSpPr>
            <a:spLocks noGrp="1"/>
          </p:cNvSpPr>
          <p:nvPr>
            <p:ph type="body" idx="1"/>
          </p:nvPr>
        </p:nvSpPr>
        <p:spPr>
          <a:xfrm>
            <a:off x="831850" y="3410657"/>
            <a:ext cx="10515600" cy="1500187"/>
          </a:xfrm>
        </p:spPr>
        <p:txBody>
          <a:bodyPr/>
          <a:lstStyle>
            <a:lvl1pPr marL="0" indent="0">
              <a:buNone/>
              <a:defRPr sz="2400">
                <a:solidFill>
                  <a:srgbClr val="09183C"/>
                </a:solidFill>
                <a:latin typeface="Arial Narrow" panose="020B060602020203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12" name="Rectangle 11"/>
          <p:cNvSpPr/>
          <p:nvPr/>
        </p:nvSpPr>
        <p:spPr>
          <a:xfrm>
            <a:off x="0" y="5156294"/>
            <a:ext cx="12192000" cy="170170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p:cNvPicPr>
            <a:picLocks noChangeAspect="1"/>
          </p:cNvPicPr>
          <p:nvPr/>
        </p:nvPicPr>
        <p:blipFill rotWithShape="1">
          <a:blip r:embed="rId2"/>
          <a:srcRect t="2239" r="41982" b="2906"/>
          <a:stretch/>
        </p:blipFill>
        <p:spPr>
          <a:xfrm>
            <a:off x="8568505" y="5156294"/>
            <a:ext cx="3632593" cy="1705970"/>
          </a:xfrm>
          <a:prstGeom prst="rect">
            <a:avLst/>
          </a:prstGeom>
        </p:spPr>
      </p:pic>
      <p:pic>
        <p:nvPicPr>
          <p:cNvPr id="14"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429094" y="5120864"/>
            <a:ext cx="1762905" cy="1761546"/>
          </a:xfrm>
          <a:prstGeom prst="rect">
            <a:avLst/>
          </a:prstGeom>
        </p:spPr>
      </p:pic>
    </p:spTree>
    <p:extLst>
      <p:ext uri="{BB962C8B-B14F-4D97-AF65-F5344CB8AC3E}">
        <p14:creationId xmlns:p14="http://schemas.microsoft.com/office/powerpoint/2010/main" val="8012809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1825625"/>
            <a:ext cx="5181600" cy="4351338"/>
          </a:xfrm>
        </p:spPr>
        <p:txBody>
          <a:bodyPr/>
          <a:lstStyle>
            <a:lvl1pPr>
              <a:defRPr>
                <a:solidFill>
                  <a:srgbClr val="09183C"/>
                </a:solidFill>
                <a:latin typeface="Arial Narrow" panose="020B0606020202030204" pitchFamily="34" charset="0"/>
              </a:defRPr>
            </a:lvl1pPr>
            <a:lvl2pPr>
              <a:defRPr>
                <a:solidFill>
                  <a:srgbClr val="09183C"/>
                </a:solidFill>
                <a:latin typeface="Arial Narrow" panose="020B0606020202030204" pitchFamily="34" charset="0"/>
              </a:defRPr>
            </a:lvl2pPr>
            <a:lvl3pPr>
              <a:defRPr>
                <a:solidFill>
                  <a:srgbClr val="09183C"/>
                </a:solidFill>
                <a:latin typeface="Arial Narrow" panose="020B0606020202030204" pitchFamily="34" charset="0"/>
              </a:defRPr>
            </a:lvl3pPr>
            <a:lvl4pPr>
              <a:defRPr>
                <a:solidFill>
                  <a:srgbClr val="09183C"/>
                </a:solidFill>
                <a:latin typeface="Arial Narrow" panose="020B0606020202030204" pitchFamily="34" charset="0"/>
              </a:defRPr>
            </a:lvl4pPr>
            <a:lvl5pPr>
              <a:defRPr>
                <a:solidFill>
                  <a:srgbClr val="09183C"/>
                </a:solidFill>
                <a:latin typeface="Arial Narrow" panose="020B0606020202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lvl1pPr>
              <a:defRPr>
                <a:solidFill>
                  <a:srgbClr val="09183C"/>
                </a:solidFill>
                <a:latin typeface="Arial Narrow" panose="020B0606020202030204" pitchFamily="34" charset="0"/>
              </a:defRPr>
            </a:lvl1pPr>
            <a:lvl2pPr>
              <a:defRPr>
                <a:solidFill>
                  <a:srgbClr val="09183C"/>
                </a:solidFill>
                <a:latin typeface="Arial Narrow" panose="020B0606020202030204" pitchFamily="34" charset="0"/>
              </a:defRPr>
            </a:lvl2pPr>
            <a:lvl3pPr>
              <a:defRPr>
                <a:solidFill>
                  <a:srgbClr val="09183C"/>
                </a:solidFill>
                <a:latin typeface="Arial Narrow" panose="020B0606020202030204" pitchFamily="34" charset="0"/>
              </a:defRPr>
            </a:lvl3pPr>
            <a:lvl4pPr>
              <a:defRPr>
                <a:solidFill>
                  <a:srgbClr val="09183C"/>
                </a:solidFill>
                <a:latin typeface="Arial Narrow" panose="020B0606020202030204" pitchFamily="34" charset="0"/>
              </a:defRPr>
            </a:lvl4pPr>
            <a:lvl5pPr>
              <a:defRPr>
                <a:solidFill>
                  <a:srgbClr val="09183C"/>
                </a:solidFill>
                <a:latin typeface="Arial Narrow" panose="020B0606020202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7" name="Rectangle 16"/>
          <p:cNvSpPr/>
          <p:nvPr/>
        </p:nvSpPr>
        <p:spPr>
          <a:xfrm>
            <a:off x="1" y="0"/>
            <a:ext cx="12192000" cy="170170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17"/>
          <p:cNvPicPr>
            <a:picLocks noChangeAspect="1"/>
          </p:cNvPicPr>
          <p:nvPr/>
        </p:nvPicPr>
        <p:blipFill rotWithShape="1">
          <a:blip r:embed="rId2"/>
          <a:srcRect t="2239" r="41982" b="2906"/>
          <a:stretch/>
        </p:blipFill>
        <p:spPr>
          <a:xfrm>
            <a:off x="8568506" y="0"/>
            <a:ext cx="3632593" cy="1705970"/>
          </a:xfrm>
          <a:prstGeom prst="rect">
            <a:avLst/>
          </a:prstGeom>
        </p:spPr>
      </p:pic>
      <p:sp>
        <p:nvSpPr>
          <p:cNvPr id="19" name="Title 1"/>
          <p:cNvSpPr>
            <a:spLocks noGrp="1"/>
          </p:cNvSpPr>
          <p:nvPr>
            <p:ph type="title"/>
          </p:nvPr>
        </p:nvSpPr>
        <p:spPr>
          <a:xfrm>
            <a:off x="838200" y="-1"/>
            <a:ext cx="7716658" cy="1690689"/>
          </a:xfrm>
        </p:spPr>
        <p:txBody>
          <a:bodyPr/>
          <a:lstStyle>
            <a:lvl1pPr>
              <a:defRPr>
                <a:solidFill>
                  <a:schemeClr val="bg1"/>
                </a:solidFill>
                <a:latin typeface="Arial Narrow" panose="020B0606020202030204" pitchFamily="34" charset="0"/>
              </a:defRPr>
            </a:lvl1pPr>
          </a:lstStyle>
          <a:p>
            <a:r>
              <a:rPr lang="en-US"/>
              <a:t>Click to edit Master title style</a:t>
            </a:r>
            <a:endParaRPr lang="en-US" dirty="0"/>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429095" y="-35430"/>
            <a:ext cx="1762905" cy="1761546"/>
          </a:xfrm>
          <a:prstGeom prst="rect">
            <a:avLst/>
          </a:prstGeom>
        </p:spPr>
      </p:pic>
    </p:spTree>
    <p:extLst>
      <p:ext uri="{BB962C8B-B14F-4D97-AF65-F5344CB8AC3E}">
        <p14:creationId xmlns:p14="http://schemas.microsoft.com/office/powerpoint/2010/main" val="30123280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1_Two Content">
    <p:spTree>
      <p:nvGrpSpPr>
        <p:cNvPr id="1" name=""/>
        <p:cNvGrpSpPr/>
        <p:nvPr/>
      </p:nvGrpSpPr>
      <p:grpSpPr>
        <a:xfrm>
          <a:off x="0" y="0"/>
          <a:ext cx="0" cy="0"/>
          <a:chOff x="0" y="0"/>
          <a:chExt cx="0" cy="0"/>
        </a:xfrm>
      </p:grpSpPr>
      <p:sp>
        <p:nvSpPr>
          <p:cNvPr id="14" name="Rectangle 13"/>
          <p:cNvSpPr/>
          <p:nvPr/>
        </p:nvSpPr>
        <p:spPr>
          <a:xfrm>
            <a:off x="1" y="1754411"/>
            <a:ext cx="12191999" cy="5103589"/>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 name="Content Placeholder 2"/>
          <p:cNvSpPr>
            <a:spLocks noGrp="1"/>
          </p:cNvSpPr>
          <p:nvPr>
            <p:ph sz="half" idx="1"/>
          </p:nvPr>
        </p:nvSpPr>
        <p:spPr>
          <a:xfrm>
            <a:off x="838200" y="1825625"/>
            <a:ext cx="5181600" cy="4351338"/>
          </a:xfrm>
        </p:spPr>
        <p:txBody>
          <a:bodyPr/>
          <a:lstStyle>
            <a:lvl1pPr>
              <a:defRPr>
                <a:solidFill>
                  <a:schemeClr val="bg1"/>
                </a:solidFill>
                <a:latin typeface="Arial Narrow" panose="020B0606020202030204" pitchFamily="34" charset="0"/>
              </a:defRPr>
            </a:lvl1pPr>
            <a:lvl2pPr>
              <a:defRPr>
                <a:solidFill>
                  <a:schemeClr val="bg1"/>
                </a:solidFill>
                <a:latin typeface="Arial Narrow" panose="020B0606020202030204" pitchFamily="34" charset="0"/>
              </a:defRPr>
            </a:lvl2pPr>
            <a:lvl3pPr>
              <a:defRPr>
                <a:solidFill>
                  <a:schemeClr val="bg1"/>
                </a:solidFill>
                <a:latin typeface="Arial Narrow" panose="020B0606020202030204" pitchFamily="34" charset="0"/>
              </a:defRPr>
            </a:lvl3pPr>
            <a:lvl4pPr>
              <a:defRPr>
                <a:solidFill>
                  <a:schemeClr val="bg1"/>
                </a:solidFill>
                <a:latin typeface="Arial Narrow" panose="020B0606020202030204" pitchFamily="34" charset="0"/>
              </a:defRPr>
            </a:lvl4pPr>
            <a:lvl5pPr>
              <a:defRPr>
                <a:solidFill>
                  <a:schemeClr val="bg1"/>
                </a:solidFill>
                <a:latin typeface="Arial Narrow" panose="020B0606020202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lvl1pPr>
              <a:defRPr>
                <a:solidFill>
                  <a:schemeClr val="bg1"/>
                </a:solidFill>
                <a:latin typeface="Arial Narrow" panose="020B0606020202030204" pitchFamily="34" charset="0"/>
              </a:defRPr>
            </a:lvl1pPr>
            <a:lvl2pPr>
              <a:defRPr>
                <a:solidFill>
                  <a:schemeClr val="bg1"/>
                </a:solidFill>
                <a:latin typeface="Arial Narrow" panose="020B0606020202030204" pitchFamily="34" charset="0"/>
              </a:defRPr>
            </a:lvl2pPr>
            <a:lvl3pPr>
              <a:defRPr>
                <a:solidFill>
                  <a:schemeClr val="bg1"/>
                </a:solidFill>
                <a:latin typeface="Arial Narrow" panose="020B0606020202030204" pitchFamily="34" charset="0"/>
              </a:defRPr>
            </a:lvl3pPr>
            <a:lvl4pPr>
              <a:defRPr>
                <a:solidFill>
                  <a:schemeClr val="bg1"/>
                </a:solidFill>
                <a:latin typeface="Arial Narrow" panose="020B0606020202030204" pitchFamily="34" charset="0"/>
              </a:defRPr>
            </a:lvl4pPr>
            <a:lvl5pPr>
              <a:defRPr>
                <a:solidFill>
                  <a:schemeClr val="bg1"/>
                </a:solidFill>
                <a:latin typeface="Arial Narrow" panose="020B0606020202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Rectangle 14"/>
          <p:cNvSpPr/>
          <p:nvPr/>
        </p:nvSpPr>
        <p:spPr>
          <a:xfrm>
            <a:off x="1" y="0"/>
            <a:ext cx="12192000" cy="170170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6" name="Picture 15"/>
          <p:cNvPicPr>
            <a:picLocks noChangeAspect="1"/>
          </p:cNvPicPr>
          <p:nvPr/>
        </p:nvPicPr>
        <p:blipFill rotWithShape="1">
          <a:blip r:embed="rId2"/>
          <a:srcRect t="2239" r="41982" b="2906"/>
          <a:stretch/>
        </p:blipFill>
        <p:spPr>
          <a:xfrm>
            <a:off x="8568506" y="0"/>
            <a:ext cx="3632593" cy="1705970"/>
          </a:xfrm>
          <a:prstGeom prst="rect">
            <a:avLst/>
          </a:prstGeom>
        </p:spPr>
      </p:pic>
      <p:sp>
        <p:nvSpPr>
          <p:cNvPr id="17" name="Title 1"/>
          <p:cNvSpPr>
            <a:spLocks noGrp="1"/>
          </p:cNvSpPr>
          <p:nvPr>
            <p:ph type="title"/>
          </p:nvPr>
        </p:nvSpPr>
        <p:spPr>
          <a:xfrm>
            <a:off x="838200" y="-1"/>
            <a:ext cx="7716658" cy="1690689"/>
          </a:xfrm>
        </p:spPr>
        <p:txBody>
          <a:bodyPr/>
          <a:lstStyle>
            <a:lvl1pPr>
              <a:defRPr>
                <a:solidFill>
                  <a:schemeClr val="bg1"/>
                </a:solidFill>
                <a:latin typeface="Arial Narrow" panose="020B0606020202030204" pitchFamily="34" charset="0"/>
              </a:defRPr>
            </a:lvl1pPr>
          </a:lstStyle>
          <a:p>
            <a:r>
              <a:rPr lang="en-US"/>
              <a:t>Click to edit Master title style</a:t>
            </a:r>
            <a:endParaRPr lang="en-US" dirty="0"/>
          </a:p>
        </p:txBody>
      </p:sp>
      <p:pic>
        <p:nvPicPr>
          <p:cNvPr id="18" name="Picture 1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429095" y="-35430"/>
            <a:ext cx="1762905" cy="1761546"/>
          </a:xfrm>
          <a:prstGeom prst="rect">
            <a:avLst/>
          </a:prstGeom>
        </p:spPr>
      </p:pic>
    </p:spTree>
    <p:extLst>
      <p:ext uri="{BB962C8B-B14F-4D97-AF65-F5344CB8AC3E}">
        <p14:creationId xmlns:p14="http://schemas.microsoft.com/office/powerpoint/2010/main" val="16110668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39788" y="1681163"/>
            <a:ext cx="5157787" cy="823912"/>
          </a:xfrm>
        </p:spPr>
        <p:txBody>
          <a:bodyPr anchor="b"/>
          <a:lstStyle>
            <a:lvl1pPr marL="0" indent="0">
              <a:buNone/>
              <a:defRPr sz="2400" b="1">
                <a:solidFill>
                  <a:srgbClr val="09183C"/>
                </a:solidFill>
                <a:latin typeface="Arial Narrow" panose="020B0606020202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lvl1pPr>
              <a:defRPr>
                <a:solidFill>
                  <a:srgbClr val="09183C"/>
                </a:solidFill>
                <a:latin typeface="Arial Narrow" panose="020B0606020202030204" pitchFamily="34" charset="0"/>
              </a:defRPr>
            </a:lvl1pPr>
            <a:lvl2pPr>
              <a:defRPr>
                <a:solidFill>
                  <a:srgbClr val="09183C"/>
                </a:solidFill>
                <a:latin typeface="Arial Narrow" panose="020B0606020202030204" pitchFamily="34" charset="0"/>
              </a:defRPr>
            </a:lvl2pPr>
            <a:lvl3pPr>
              <a:defRPr>
                <a:solidFill>
                  <a:srgbClr val="09183C"/>
                </a:solidFill>
                <a:latin typeface="Arial Narrow" panose="020B0606020202030204" pitchFamily="34" charset="0"/>
              </a:defRPr>
            </a:lvl3pPr>
            <a:lvl4pPr>
              <a:defRPr>
                <a:solidFill>
                  <a:srgbClr val="09183C"/>
                </a:solidFill>
                <a:latin typeface="Arial Narrow" panose="020B0606020202030204" pitchFamily="34" charset="0"/>
              </a:defRPr>
            </a:lvl4pPr>
            <a:lvl5pPr>
              <a:defRPr>
                <a:solidFill>
                  <a:srgbClr val="09183C"/>
                </a:solidFill>
                <a:latin typeface="Arial Narrow" panose="020B0606020202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solidFill>
                  <a:srgbClr val="09183C"/>
                </a:solidFill>
                <a:latin typeface="Arial Narrow" panose="020B0606020202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lvl1pPr>
              <a:defRPr>
                <a:solidFill>
                  <a:srgbClr val="09183C"/>
                </a:solidFill>
                <a:latin typeface="Arial Narrow" panose="020B0606020202030204" pitchFamily="34" charset="0"/>
              </a:defRPr>
            </a:lvl1pPr>
            <a:lvl2pPr>
              <a:defRPr>
                <a:solidFill>
                  <a:srgbClr val="09183C"/>
                </a:solidFill>
                <a:latin typeface="Arial Narrow" panose="020B0606020202030204" pitchFamily="34" charset="0"/>
              </a:defRPr>
            </a:lvl2pPr>
            <a:lvl3pPr>
              <a:defRPr>
                <a:solidFill>
                  <a:srgbClr val="09183C"/>
                </a:solidFill>
                <a:latin typeface="Arial Narrow" panose="020B0606020202030204" pitchFamily="34" charset="0"/>
              </a:defRPr>
            </a:lvl3pPr>
            <a:lvl4pPr>
              <a:defRPr>
                <a:solidFill>
                  <a:srgbClr val="09183C"/>
                </a:solidFill>
                <a:latin typeface="Arial Narrow" panose="020B0606020202030204" pitchFamily="34" charset="0"/>
              </a:defRPr>
            </a:lvl4pPr>
            <a:lvl5pPr>
              <a:defRPr>
                <a:solidFill>
                  <a:srgbClr val="09183C"/>
                </a:solidFill>
                <a:latin typeface="Arial Narrow" panose="020B0606020202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Rectangle 15"/>
          <p:cNvSpPr/>
          <p:nvPr/>
        </p:nvSpPr>
        <p:spPr>
          <a:xfrm>
            <a:off x="1" y="0"/>
            <a:ext cx="12192000" cy="170170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Picture 16"/>
          <p:cNvPicPr>
            <a:picLocks noChangeAspect="1"/>
          </p:cNvPicPr>
          <p:nvPr/>
        </p:nvPicPr>
        <p:blipFill rotWithShape="1">
          <a:blip r:embed="rId2"/>
          <a:srcRect t="2239" r="41982" b="2906"/>
          <a:stretch/>
        </p:blipFill>
        <p:spPr>
          <a:xfrm>
            <a:off x="8568506" y="0"/>
            <a:ext cx="3632593" cy="1705970"/>
          </a:xfrm>
          <a:prstGeom prst="rect">
            <a:avLst/>
          </a:prstGeom>
        </p:spPr>
      </p:pic>
      <p:sp>
        <p:nvSpPr>
          <p:cNvPr id="18" name="Title 1"/>
          <p:cNvSpPr>
            <a:spLocks noGrp="1"/>
          </p:cNvSpPr>
          <p:nvPr>
            <p:ph type="title"/>
          </p:nvPr>
        </p:nvSpPr>
        <p:spPr>
          <a:xfrm>
            <a:off x="838200" y="-1"/>
            <a:ext cx="7716658" cy="1690689"/>
          </a:xfrm>
        </p:spPr>
        <p:txBody>
          <a:bodyPr/>
          <a:lstStyle>
            <a:lvl1pPr>
              <a:defRPr>
                <a:solidFill>
                  <a:schemeClr val="bg1"/>
                </a:solidFill>
                <a:latin typeface="Arial Narrow" panose="020B0606020202030204" pitchFamily="34" charset="0"/>
              </a:defRPr>
            </a:lvl1pPr>
          </a:lstStyle>
          <a:p>
            <a:r>
              <a:rPr lang="en-US"/>
              <a:t>Click to edit Master title style</a:t>
            </a:r>
            <a:endParaRPr lang="en-US" dirty="0"/>
          </a:p>
        </p:txBody>
      </p:sp>
      <p:pic>
        <p:nvPicPr>
          <p:cNvPr id="19" name="Picture 1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429095" y="-35430"/>
            <a:ext cx="1762905" cy="1761546"/>
          </a:xfrm>
          <a:prstGeom prst="rect">
            <a:avLst/>
          </a:prstGeom>
        </p:spPr>
      </p:pic>
    </p:spTree>
    <p:extLst>
      <p:ext uri="{BB962C8B-B14F-4D97-AF65-F5344CB8AC3E}">
        <p14:creationId xmlns:p14="http://schemas.microsoft.com/office/powerpoint/2010/main" val="39562522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1_Comparison">
    <p:spTree>
      <p:nvGrpSpPr>
        <p:cNvPr id="1" name=""/>
        <p:cNvGrpSpPr/>
        <p:nvPr/>
      </p:nvGrpSpPr>
      <p:grpSpPr>
        <a:xfrm>
          <a:off x="0" y="0"/>
          <a:ext cx="0" cy="0"/>
          <a:chOff x="0" y="0"/>
          <a:chExt cx="0" cy="0"/>
        </a:xfrm>
      </p:grpSpPr>
      <p:sp>
        <p:nvSpPr>
          <p:cNvPr id="16" name="Rectangle 15"/>
          <p:cNvSpPr/>
          <p:nvPr/>
        </p:nvSpPr>
        <p:spPr>
          <a:xfrm>
            <a:off x="1" y="1754411"/>
            <a:ext cx="12191999" cy="5103589"/>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 name="Text Placeholder 2"/>
          <p:cNvSpPr>
            <a:spLocks noGrp="1"/>
          </p:cNvSpPr>
          <p:nvPr>
            <p:ph type="body" idx="1"/>
          </p:nvPr>
        </p:nvSpPr>
        <p:spPr>
          <a:xfrm>
            <a:off x="838200" y="1814251"/>
            <a:ext cx="5157787" cy="823912"/>
          </a:xfrm>
        </p:spPr>
        <p:txBody>
          <a:bodyPr anchor="b"/>
          <a:lstStyle>
            <a:lvl1pPr marL="0" indent="0">
              <a:buNone/>
              <a:defRPr sz="2400" b="1">
                <a:solidFill>
                  <a:schemeClr val="bg1"/>
                </a:solidFill>
                <a:latin typeface="Arial Narrow" panose="020B0606020202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8200" y="2638163"/>
            <a:ext cx="5157787" cy="3684588"/>
          </a:xfrm>
        </p:spPr>
        <p:txBody>
          <a:bodyPr/>
          <a:lstStyle>
            <a:lvl1pPr>
              <a:defRPr>
                <a:solidFill>
                  <a:schemeClr val="bg1"/>
                </a:solidFill>
                <a:latin typeface="Arial Narrow" panose="020B0606020202030204" pitchFamily="34" charset="0"/>
              </a:defRPr>
            </a:lvl1pPr>
            <a:lvl2pPr>
              <a:defRPr>
                <a:solidFill>
                  <a:schemeClr val="bg1"/>
                </a:solidFill>
                <a:latin typeface="Arial Narrow" panose="020B0606020202030204" pitchFamily="34" charset="0"/>
              </a:defRPr>
            </a:lvl2pPr>
            <a:lvl3pPr>
              <a:defRPr>
                <a:solidFill>
                  <a:schemeClr val="bg1"/>
                </a:solidFill>
                <a:latin typeface="Arial Narrow" panose="020B0606020202030204" pitchFamily="34" charset="0"/>
              </a:defRPr>
            </a:lvl3pPr>
            <a:lvl4pPr>
              <a:defRPr>
                <a:solidFill>
                  <a:schemeClr val="bg1"/>
                </a:solidFill>
                <a:latin typeface="Arial Narrow" panose="020B0606020202030204" pitchFamily="34" charset="0"/>
              </a:defRPr>
            </a:lvl4pPr>
            <a:lvl5pPr>
              <a:defRPr>
                <a:solidFill>
                  <a:schemeClr val="bg1"/>
                </a:solidFill>
                <a:latin typeface="Arial Narrow" panose="020B0606020202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0612" y="1814251"/>
            <a:ext cx="5183188" cy="823912"/>
          </a:xfrm>
        </p:spPr>
        <p:txBody>
          <a:bodyPr anchor="b"/>
          <a:lstStyle>
            <a:lvl1pPr marL="0" indent="0">
              <a:buNone/>
              <a:defRPr sz="2400" b="1">
                <a:solidFill>
                  <a:schemeClr val="bg1"/>
                </a:solidFill>
                <a:latin typeface="Arial Narrow" panose="020B0606020202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0612" y="2638163"/>
            <a:ext cx="5183188" cy="3684588"/>
          </a:xfrm>
        </p:spPr>
        <p:txBody>
          <a:bodyPr/>
          <a:lstStyle>
            <a:lvl1pPr>
              <a:defRPr>
                <a:solidFill>
                  <a:schemeClr val="bg1"/>
                </a:solidFill>
                <a:latin typeface="Arial Narrow" panose="020B0606020202030204" pitchFamily="34" charset="0"/>
              </a:defRPr>
            </a:lvl1pPr>
            <a:lvl2pPr>
              <a:defRPr>
                <a:solidFill>
                  <a:schemeClr val="bg1"/>
                </a:solidFill>
                <a:latin typeface="Arial Narrow" panose="020B0606020202030204" pitchFamily="34" charset="0"/>
              </a:defRPr>
            </a:lvl2pPr>
            <a:lvl3pPr>
              <a:defRPr>
                <a:solidFill>
                  <a:schemeClr val="bg1"/>
                </a:solidFill>
                <a:latin typeface="Arial Narrow" panose="020B0606020202030204" pitchFamily="34" charset="0"/>
              </a:defRPr>
            </a:lvl3pPr>
            <a:lvl4pPr>
              <a:defRPr>
                <a:solidFill>
                  <a:schemeClr val="bg1"/>
                </a:solidFill>
                <a:latin typeface="Arial Narrow" panose="020B0606020202030204" pitchFamily="34" charset="0"/>
              </a:defRPr>
            </a:lvl4pPr>
            <a:lvl5pPr>
              <a:defRPr>
                <a:solidFill>
                  <a:schemeClr val="bg1"/>
                </a:solidFill>
                <a:latin typeface="Arial Narrow" panose="020B0606020202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7" name="Rectangle 16"/>
          <p:cNvSpPr/>
          <p:nvPr/>
        </p:nvSpPr>
        <p:spPr>
          <a:xfrm>
            <a:off x="1" y="0"/>
            <a:ext cx="12192000" cy="170170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17"/>
          <p:cNvPicPr>
            <a:picLocks noChangeAspect="1"/>
          </p:cNvPicPr>
          <p:nvPr/>
        </p:nvPicPr>
        <p:blipFill rotWithShape="1">
          <a:blip r:embed="rId2"/>
          <a:srcRect t="2239" r="41982" b="2906"/>
          <a:stretch/>
        </p:blipFill>
        <p:spPr>
          <a:xfrm>
            <a:off x="8568506" y="0"/>
            <a:ext cx="3632593" cy="1705970"/>
          </a:xfrm>
          <a:prstGeom prst="rect">
            <a:avLst/>
          </a:prstGeom>
        </p:spPr>
      </p:pic>
      <p:sp>
        <p:nvSpPr>
          <p:cNvPr id="19" name="Title 1"/>
          <p:cNvSpPr>
            <a:spLocks noGrp="1"/>
          </p:cNvSpPr>
          <p:nvPr>
            <p:ph type="title"/>
          </p:nvPr>
        </p:nvSpPr>
        <p:spPr>
          <a:xfrm>
            <a:off x="838200" y="-1"/>
            <a:ext cx="7716658" cy="1690689"/>
          </a:xfrm>
        </p:spPr>
        <p:txBody>
          <a:bodyPr/>
          <a:lstStyle>
            <a:lvl1pPr>
              <a:defRPr>
                <a:solidFill>
                  <a:schemeClr val="bg1"/>
                </a:solidFill>
                <a:latin typeface="Arial Narrow" panose="020B0606020202030204" pitchFamily="34" charset="0"/>
              </a:defRPr>
            </a:lvl1pPr>
          </a:lstStyle>
          <a:p>
            <a:r>
              <a:rPr lang="en-US"/>
              <a:t>Click to edit Master title style</a:t>
            </a:r>
            <a:endParaRPr lang="en-US" dirty="0"/>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429095" y="-35430"/>
            <a:ext cx="1762905" cy="1761546"/>
          </a:xfrm>
          <a:prstGeom prst="rect">
            <a:avLst/>
          </a:prstGeom>
        </p:spPr>
      </p:pic>
    </p:spTree>
    <p:extLst>
      <p:ext uri="{BB962C8B-B14F-4D97-AF65-F5344CB8AC3E}">
        <p14:creationId xmlns:p14="http://schemas.microsoft.com/office/powerpoint/2010/main" val="33577869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1_Title Only">
    <p:spTree>
      <p:nvGrpSpPr>
        <p:cNvPr id="1" name=""/>
        <p:cNvGrpSpPr/>
        <p:nvPr/>
      </p:nvGrpSpPr>
      <p:grpSpPr>
        <a:xfrm>
          <a:off x="0" y="0"/>
          <a:ext cx="0" cy="0"/>
          <a:chOff x="0" y="0"/>
          <a:chExt cx="0" cy="0"/>
        </a:xfrm>
      </p:grpSpPr>
      <p:sp>
        <p:nvSpPr>
          <p:cNvPr id="13" name="Rectangle 12"/>
          <p:cNvSpPr/>
          <p:nvPr/>
        </p:nvSpPr>
        <p:spPr>
          <a:xfrm>
            <a:off x="1" y="0"/>
            <a:ext cx="12192000" cy="170170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p:cNvPicPr>
            <a:picLocks noChangeAspect="1"/>
          </p:cNvPicPr>
          <p:nvPr/>
        </p:nvPicPr>
        <p:blipFill rotWithShape="1">
          <a:blip r:embed="rId2"/>
          <a:srcRect t="2239" r="41982" b="2906"/>
          <a:stretch/>
        </p:blipFill>
        <p:spPr>
          <a:xfrm>
            <a:off x="8568506" y="0"/>
            <a:ext cx="3632593" cy="1705970"/>
          </a:xfrm>
          <a:prstGeom prst="rect">
            <a:avLst/>
          </a:prstGeom>
        </p:spPr>
      </p:pic>
      <p:sp>
        <p:nvSpPr>
          <p:cNvPr id="15" name="Title 1"/>
          <p:cNvSpPr>
            <a:spLocks noGrp="1"/>
          </p:cNvSpPr>
          <p:nvPr>
            <p:ph type="title"/>
          </p:nvPr>
        </p:nvSpPr>
        <p:spPr>
          <a:xfrm>
            <a:off x="838200" y="-1"/>
            <a:ext cx="7716658" cy="1690689"/>
          </a:xfrm>
        </p:spPr>
        <p:txBody>
          <a:bodyPr/>
          <a:lstStyle>
            <a:lvl1pPr>
              <a:defRPr>
                <a:solidFill>
                  <a:schemeClr val="bg1"/>
                </a:solidFill>
                <a:latin typeface="Arial Narrow" panose="020B0606020202030204" pitchFamily="34" charset="0"/>
              </a:defRPr>
            </a:lvl1pPr>
          </a:lstStyle>
          <a:p>
            <a:r>
              <a:rPr lang="en-US"/>
              <a:t>Click to edit Master title style</a:t>
            </a:r>
            <a:endParaRPr lang="en-US" dirty="0"/>
          </a:p>
        </p:txBody>
      </p:sp>
      <p:pic>
        <p:nvPicPr>
          <p:cNvPr id="16" name="Picture 1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429095" y="-35430"/>
            <a:ext cx="1762905" cy="1761546"/>
          </a:xfrm>
          <a:prstGeom prst="rect">
            <a:avLst/>
          </a:prstGeom>
        </p:spPr>
      </p:pic>
    </p:spTree>
    <p:extLst>
      <p:ext uri="{BB962C8B-B14F-4D97-AF65-F5344CB8AC3E}">
        <p14:creationId xmlns:p14="http://schemas.microsoft.com/office/powerpoint/2010/main" val="15941536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12" name="Rectangle 11"/>
          <p:cNvSpPr/>
          <p:nvPr/>
        </p:nvSpPr>
        <p:spPr>
          <a:xfrm>
            <a:off x="1" y="1754411"/>
            <a:ext cx="12191999" cy="5103589"/>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3" name="Rectangle 12"/>
          <p:cNvSpPr/>
          <p:nvPr/>
        </p:nvSpPr>
        <p:spPr>
          <a:xfrm>
            <a:off x="1" y="0"/>
            <a:ext cx="12192000" cy="170170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p:cNvPicPr>
            <a:picLocks noChangeAspect="1"/>
          </p:cNvPicPr>
          <p:nvPr/>
        </p:nvPicPr>
        <p:blipFill rotWithShape="1">
          <a:blip r:embed="rId2"/>
          <a:srcRect t="2239" r="41982" b="2906"/>
          <a:stretch/>
        </p:blipFill>
        <p:spPr>
          <a:xfrm>
            <a:off x="8568506" y="0"/>
            <a:ext cx="3632593" cy="1705970"/>
          </a:xfrm>
          <a:prstGeom prst="rect">
            <a:avLst/>
          </a:prstGeom>
        </p:spPr>
      </p:pic>
      <p:sp>
        <p:nvSpPr>
          <p:cNvPr id="15" name="Title 1"/>
          <p:cNvSpPr>
            <a:spLocks noGrp="1"/>
          </p:cNvSpPr>
          <p:nvPr>
            <p:ph type="title"/>
          </p:nvPr>
        </p:nvSpPr>
        <p:spPr>
          <a:xfrm>
            <a:off x="838200" y="-1"/>
            <a:ext cx="7716658" cy="1690689"/>
          </a:xfrm>
        </p:spPr>
        <p:txBody>
          <a:bodyPr/>
          <a:lstStyle>
            <a:lvl1pPr>
              <a:defRPr>
                <a:solidFill>
                  <a:schemeClr val="bg1"/>
                </a:solidFill>
                <a:latin typeface="Arial Narrow" panose="020B0606020202030204" pitchFamily="34" charset="0"/>
              </a:defRPr>
            </a:lvl1pPr>
          </a:lstStyle>
          <a:p>
            <a:r>
              <a:rPr lang="en-US"/>
              <a:t>Click to edit Master title style</a:t>
            </a:r>
            <a:endParaRPr lang="en-US" dirty="0"/>
          </a:p>
        </p:txBody>
      </p:sp>
      <p:pic>
        <p:nvPicPr>
          <p:cNvPr id="16" name="Picture 1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429095" y="-35430"/>
            <a:ext cx="1762905" cy="1761546"/>
          </a:xfrm>
          <a:prstGeom prst="rect">
            <a:avLst/>
          </a:prstGeom>
        </p:spPr>
      </p:pic>
    </p:spTree>
    <p:extLst>
      <p:ext uri="{BB962C8B-B14F-4D97-AF65-F5344CB8AC3E}">
        <p14:creationId xmlns:p14="http://schemas.microsoft.com/office/powerpoint/2010/main" val="31119209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1448545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9.wmf"/></Relationships>
</file>

<file path=ppt/slides/_rels/slide2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12.wmf"/></Relationships>
</file>

<file path=ppt/slides/_rels/slide27.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12.wmf"/></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13.w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14.wmf"/></Relationships>
</file>

<file path=ppt/slides/_rels/slide31.xml.rels><?xml version="1.0" encoding="UTF-8" standalone="yes"?>
<Relationships xmlns="http://schemas.openxmlformats.org/package/2006/relationships"><Relationship Id="rId3" Type="http://schemas.openxmlformats.org/officeDocument/2006/relationships/hyperlink" Target="https://www.arkleg.state.ar.us/Acts/FTPDocument?file=658&amp;path=%2FACTS%2F2021R%2FPublic%2F&amp;ddBienniumSession=2021%2F2021R&amp;Search=" TargetMode="External"/><Relationship Id="rId2" Type="http://schemas.openxmlformats.org/officeDocument/2006/relationships/hyperlink" Target="https://www.arkleg.state.ar.us/Acts/FTPDocument?path=%2FACTS%2F2021R%2FPublic%2F&amp;file=310.pdf&amp;ddBienniumSession=2021%2F2021R" TargetMode="External"/><Relationship Id="rId1" Type="http://schemas.openxmlformats.org/officeDocument/2006/relationships/slideLayout" Target="../slideLayouts/slideLayout2.xml"/><Relationship Id="rId4" Type="http://schemas.openxmlformats.org/officeDocument/2006/relationships/hyperlink" Target="https://www.arkleg.state.ar.us/Acts/FTPDocument?path=%2FACTS%2F2021R%2FPublic%2F&amp;file=56.pdf&amp;ddBienniumSession=2021%2F2021R" TargetMode="Externa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217715" y="191588"/>
            <a:ext cx="9144000" cy="2895600"/>
          </a:xfrm>
        </p:spPr>
        <p:txBody>
          <a:bodyPr/>
          <a:lstStyle/>
          <a:p>
            <a:pPr eaLnBrk="1" hangingPunct="1">
              <a:defRPr/>
            </a:pPr>
            <a:r>
              <a:rPr lang="en-US" dirty="0"/>
              <a:t>Freedom of Information Act</a:t>
            </a:r>
            <a:br>
              <a:rPr lang="en-US" dirty="0"/>
            </a:br>
            <a:r>
              <a:rPr lang="en-US" dirty="0"/>
              <a:t>(FOIA)</a:t>
            </a:r>
          </a:p>
        </p:txBody>
      </p:sp>
      <p:sp>
        <p:nvSpPr>
          <p:cNvPr id="2" name="TextBox 1">
            <a:extLst>
              <a:ext uri="{FF2B5EF4-FFF2-40B4-BE49-F238E27FC236}">
                <a16:creationId xmlns:a16="http://schemas.microsoft.com/office/drawing/2014/main" id="{B95EE5C3-EEDA-41EF-9991-362102A0A3E6}"/>
              </a:ext>
            </a:extLst>
          </p:cNvPr>
          <p:cNvSpPr txBox="1"/>
          <p:nvPr/>
        </p:nvSpPr>
        <p:spPr>
          <a:xfrm>
            <a:off x="818147" y="3429000"/>
            <a:ext cx="7956885" cy="646331"/>
          </a:xfrm>
          <a:prstGeom prst="rect">
            <a:avLst/>
          </a:prstGeom>
          <a:noFill/>
        </p:spPr>
        <p:txBody>
          <a:bodyPr wrap="square" rtlCol="0">
            <a:spAutoFit/>
          </a:bodyPr>
          <a:lstStyle/>
          <a:p>
            <a:endParaRPr lang="en-US" dirty="0"/>
          </a:p>
          <a:p>
            <a:endParaRPr lang="en-US" dirty="0"/>
          </a:p>
        </p:txBody>
      </p:sp>
      <p:sp>
        <p:nvSpPr>
          <p:cNvPr id="3" name="TextBox 2">
            <a:extLst>
              <a:ext uri="{FF2B5EF4-FFF2-40B4-BE49-F238E27FC236}">
                <a16:creationId xmlns:a16="http://schemas.microsoft.com/office/drawing/2014/main" id="{774C368B-D4FB-4F59-8C9C-43B2283D94FF}"/>
              </a:ext>
            </a:extLst>
          </p:cNvPr>
          <p:cNvSpPr txBox="1"/>
          <p:nvPr/>
        </p:nvSpPr>
        <p:spPr>
          <a:xfrm>
            <a:off x="1448407" y="3304607"/>
            <a:ext cx="6982690" cy="1303498"/>
          </a:xfrm>
          <a:prstGeom prst="rect">
            <a:avLst/>
          </a:prstGeom>
          <a:noFill/>
        </p:spPr>
        <p:txBody>
          <a:bodyPr wrap="square" rtlCol="0">
            <a:spAutoFit/>
          </a:bodyPr>
          <a:lstStyle/>
          <a:p>
            <a:pPr algn="ctr">
              <a:lnSpc>
                <a:spcPct val="150000"/>
              </a:lnSpc>
            </a:pPr>
            <a:r>
              <a:rPr lang="en-US" sz="2800" dirty="0">
                <a:solidFill>
                  <a:schemeClr val="bg1"/>
                </a:solidFill>
                <a:latin typeface="Arial Narrow" panose="020B0606020202030204" pitchFamily="34" charset="0"/>
              </a:rPr>
              <a:t>Office of General Counsel</a:t>
            </a:r>
          </a:p>
          <a:p>
            <a:pPr algn="ctr">
              <a:lnSpc>
                <a:spcPct val="150000"/>
              </a:lnSpc>
            </a:pPr>
            <a:r>
              <a:rPr lang="en-US" sz="2800" dirty="0">
                <a:solidFill>
                  <a:schemeClr val="bg1"/>
                </a:solidFill>
                <a:latin typeface="Arial Narrow" panose="020B0606020202030204" pitchFamily="34" charset="0"/>
              </a:rPr>
              <a:t>Arkansas Department of Health</a:t>
            </a:r>
          </a:p>
        </p:txBody>
      </p:sp>
    </p:spTree>
  </p:cSld>
  <p:clrMapOvr>
    <a:masterClrMapping/>
  </p:clrMapOvr>
  <p:transition>
    <p:random/>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B6475E-F9A3-4A1E-A7FE-892634EC8432}"/>
              </a:ext>
            </a:extLst>
          </p:cNvPr>
          <p:cNvSpPr>
            <a:spLocks noGrp="1"/>
          </p:cNvSpPr>
          <p:nvPr>
            <p:ph type="title"/>
          </p:nvPr>
        </p:nvSpPr>
        <p:spPr/>
        <p:txBody>
          <a:bodyPr/>
          <a:lstStyle/>
          <a:p>
            <a:pPr algn="ctr"/>
            <a:r>
              <a:rPr lang="en-US" dirty="0"/>
              <a:t>Can E-mail be a meeting?</a:t>
            </a:r>
            <a:br>
              <a:rPr lang="en-US" dirty="0"/>
            </a:br>
            <a:r>
              <a:rPr lang="en-US" dirty="0"/>
              <a:t>(Op. 2005-166)</a:t>
            </a:r>
          </a:p>
        </p:txBody>
      </p:sp>
      <p:sp>
        <p:nvSpPr>
          <p:cNvPr id="3" name="Content Placeholder 2">
            <a:extLst>
              <a:ext uri="{FF2B5EF4-FFF2-40B4-BE49-F238E27FC236}">
                <a16:creationId xmlns:a16="http://schemas.microsoft.com/office/drawing/2014/main" id="{544BD51E-95B6-44F6-823D-27D84AFB580F}"/>
              </a:ext>
            </a:extLst>
          </p:cNvPr>
          <p:cNvSpPr>
            <a:spLocks noGrp="1"/>
          </p:cNvSpPr>
          <p:nvPr>
            <p:ph idx="1"/>
          </p:nvPr>
        </p:nvSpPr>
        <p:spPr/>
        <p:txBody>
          <a:bodyPr>
            <a:normAutofit lnSpcReduction="10000"/>
          </a:bodyPr>
          <a:lstStyle/>
          <a:p>
            <a:pPr>
              <a:buFont typeface="Wingdings" panose="05000000000000000000" pitchFamily="2" charset="2"/>
              <a:buChar char="§"/>
            </a:pPr>
            <a:r>
              <a:rPr lang="en-US" dirty="0">
                <a:solidFill>
                  <a:schemeClr val="accent1">
                    <a:lumMod val="90000"/>
                    <a:lumOff val="10000"/>
                  </a:schemeClr>
                </a:solidFill>
              </a:rPr>
              <a:t>Electronically stored e-mail messages are public records and “ordinarily” do not evidence a meeting – generally analogous instead to written correspondence.</a:t>
            </a:r>
          </a:p>
          <a:p>
            <a:pPr>
              <a:buFont typeface="Wingdings" panose="05000000000000000000" pitchFamily="2" charset="2"/>
              <a:buChar char="§"/>
            </a:pPr>
            <a:r>
              <a:rPr lang="en-US" dirty="0">
                <a:solidFill>
                  <a:schemeClr val="accent1">
                    <a:lumMod val="90000"/>
                    <a:lumOff val="10000"/>
                  </a:schemeClr>
                </a:solidFill>
              </a:rPr>
              <a:t>But possibility exists for violating the FOIA with “sequential or circular series of communications.” (</a:t>
            </a:r>
            <a:r>
              <a:rPr lang="en-US" i="1" dirty="0">
                <a:solidFill>
                  <a:schemeClr val="accent1">
                    <a:lumMod val="90000"/>
                    <a:lumOff val="10000"/>
                  </a:schemeClr>
                </a:solidFill>
              </a:rPr>
              <a:t>Harris v. City of Fort Smith</a:t>
            </a:r>
            <a:r>
              <a:rPr lang="en-US" dirty="0">
                <a:solidFill>
                  <a:schemeClr val="accent1">
                    <a:lumMod val="90000"/>
                    <a:lumOff val="10000"/>
                  </a:schemeClr>
                </a:solidFill>
              </a:rPr>
              <a:t>, 197 S.W.3d 461 (2004))</a:t>
            </a:r>
          </a:p>
          <a:p>
            <a:pPr>
              <a:buFont typeface="Wingdings" panose="05000000000000000000" pitchFamily="2" charset="2"/>
              <a:buChar char="§"/>
            </a:pPr>
            <a:r>
              <a:rPr lang="en-US" dirty="0">
                <a:solidFill>
                  <a:schemeClr val="accent1">
                    <a:lumMod val="90000"/>
                    <a:lumOff val="10000"/>
                  </a:schemeClr>
                </a:solidFill>
              </a:rPr>
              <a:t>Other states distinguish mere informational correspondence or “passive receipt of e-mail” from communications designed to elicit substantive discussion.</a:t>
            </a:r>
          </a:p>
          <a:p>
            <a:pPr>
              <a:buFont typeface="Wingdings" panose="05000000000000000000" pitchFamily="2" charset="2"/>
              <a:buChar char="§"/>
            </a:pPr>
            <a:r>
              <a:rPr lang="en-US" dirty="0">
                <a:solidFill>
                  <a:schemeClr val="accent1">
                    <a:lumMod val="90000"/>
                    <a:lumOff val="10000"/>
                  </a:schemeClr>
                </a:solidFill>
              </a:rPr>
              <a:t>Factual question in each instance as to whether violation occurred. Consider substance of the e-mail and presence or absence of interaction among the governing body members.</a:t>
            </a:r>
          </a:p>
        </p:txBody>
      </p:sp>
    </p:spTree>
    <p:extLst>
      <p:ext uri="{BB962C8B-B14F-4D97-AF65-F5344CB8AC3E}">
        <p14:creationId xmlns:p14="http://schemas.microsoft.com/office/powerpoint/2010/main" val="13446213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6AD21-4023-4EB3-A74A-B82CAFF89372}"/>
              </a:ext>
            </a:extLst>
          </p:cNvPr>
          <p:cNvSpPr>
            <a:spLocks noGrp="1"/>
          </p:cNvSpPr>
          <p:nvPr>
            <p:ph type="title"/>
          </p:nvPr>
        </p:nvSpPr>
        <p:spPr/>
        <p:txBody>
          <a:bodyPr/>
          <a:lstStyle/>
          <a:p>
            <a:pPr algn="ctr"/>
            <a:r>
              <a:rPr lang="en-US" dirty="0"/>
              <a:t>Open Public Meetings</a:t>
            </a:r>
            <a:br>
              <a:rPr lang="en-US" dirty="0"/>
            </a:br>
            <a:r>
              <a:rPr lang="en-US" dirty="0"/>
              <a:t>(Notice)</a:t>
            </a:r>
          </a:p>
        </p:txBody>
      </p:sp>
      <p:sp>
        <p:nvSpPr>
          <p:cNvPr id="3" name="Content Placeholder 2">
            <a:extLst>
              <a:ext uri="{FF2B5EF4-FFF2-40B4-BE49-F238E27FC236}">
                <a16:creationId xmlns:a16="http://schemas.microsoft.com/office/drawing/2014/main" id="{72574225-044D-4FE1-B8B3-458F9AB25B6F}"/>
              </a:ext>
            </a:extLst>
          </p:cNvPr>
          <p:cNvSpPr>
            <a:spLocks noGrp="1"/>
          </p:cNvSpPr>
          <p:nvPr>
            <p:ph idx="1"/>
          </p:nvPr>
        </p:nvSpPr>
        <p:spPr>
          <a:xfrm>
            <a:off x="838200" y="1825624"/>
            <a:ext cx="10515600" cy="4763861"/>
          </a:xfrm>
        </p:spPr>
        <p:txBody>
          <a:bodyPr>
            <a:normAutofit fontScale="92500" lnSpcReduction="10000"/>
          </a:bodyPr>
          <a:lstStyle/>
          <a:p>
            <a:endParaRPr lang="en-US" dirty="0"/>
          </a:p>
          <a:p>
            <a:pPr marL="0" indent="0">
              <a:buNone/>
            </a:pPr>
            <a:r>
              <a:rPr lang="en-US" dirty="0">
                <a:solidFill>
                  <a:schemeClr val="accent1">
                    <a:lumMod val="90000"/>
                    <a:lumOff val="10000"/>
                  </a:schemeClr>
                </a:solidFill>
              </a:rPr>
              <a:t>A.C.A. § 25-19-106(b)(1)</a:t>
            </a:r>
          </a:p>
          <a:p>
            <a:pPr marL="465138">
              <a:buFont typeface="Wingdings" panose="05000000000000000000" pitchFamily="2" charset="2"/>
              <a:buChar char="§"/>
            </a:pPr>
            <a:r>
              <a:rPr lang="en-US" dirty="0">
                <a:solidFill>
                  <a:schemeClr val="accent1">
                    <a:lumMod val="90000"/>
                    <a:lumOff val="10000"/>
                  </a:schemeClr>
                </a:solidFill>
              </a:rPr>
              <a:t>The time and place of each regular meeting shall be furnished to anyone who requests the information.</a:t>
            </a:r>
          </a:p>
          <a:p>
            <a:pPr marL="914400"/>
            <a:r>
              <a:rPr lang="en-US" dirty="0">
                <a:solidFill>
                  <a:schemeClr val="accent1">
                    <a:lumMod val="90000"/>
                    <a:lumOff val="10000"/>
                  </a:schemeClr>
                </a:solidFill>
              </a:rPr>
              <a:t>No one entitled to notice unless requested (Elmore v. Burke, 337 Ark. 235 (1999)</a:t>
            </a:r>
          </a:p>
          <a:p>
            <a:pPr marL="914400">
              <a:lnSpc>
                <a:spcPct val="110000"/>
              </a:lnSpc>
            </a:pPr>
            <a:r>
              <a:rPr lang="en-US" dirty="0">
                <a:solidFill>
                  <a:schemeClr val="accent1">
                    <a:lumMod val="90000"/>
                    <a:lumOff val="10000"/>
                  </a:schemeClr>
                </a:solidFill>
              </a:rPr>
              <a:t>No particular form of notice required, but must be calculated to give actual notice (Op. 96-074)</a:t>
            </a:r>
          </a:p>
          <a:p>
            <a:pPr marL="465138">
              <a:buFont typeface="Wingdings" panose="05000000000000000000" pitchFamily="2" charset="2"/>
              <a:buChar char="§"/>
            </a:pPr>
            <a:r>
              <a:rPr lang="en-US" dirty="0">
                <a:solidFill>
                  <a:schemeClr val="accent1">
                    <a:lumMod val="90000"/>
                    <a:lumOff val="10000"/>
                  </a:schemeClr>
                </a:solidFill>
              </a:rPr>
              <a:t>Must publish the date, time, and location of any meeting and hearing open to the public at www.arkansas.gov at least 3 days before the meeting.</a:t>
            </a:r>
          </a:p>
          <a:p>
            <a:pPr marL="914400"/>
            <a:r>
              <a:rPr lang="en-US" dirty="0">
                <a:solidFill>
                  <a:schemeClr val="accent1">
                    <a:lumMod val="90000"/>
                    <a:lumOff val="10000"/>
                  </a:schemeClr>
                </a:solidFill>
              </a:rPr>
              <a:t>Doesn’t apply to emergency or special meetings.</a:t>
            </a:r>
          </a:p>
        </p:txBody>
      </p:sp>
    </p:spTree>
    <p:extLst>
      <p:ext uri="{BB962C8B-B14F-4D97-AF65-F5344CB8AC3E}">
        <p14:creationId xmlns:p14="http://schemas.microsoft.com/office/powerpoint/2010/main" val="32291442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542451-BD79-41DD-A7B8-155868603682}"/>
              </a:ext>
            </a:extLst>
          </p:cNvPr>
          <p:cNvSpPr>
            <a:spLocks noGrp="1"/>
          </p:cNvSpPr>
          <p:nvPr>
            <p:ph type="title"/>
          </p:nvPr>
        </p:nvSpPr>
        <p:spPr/>
        <p:txBody>
          <a:bodyPr/>
          <a:lstStyle/>
          <a:p>
            <a:pPr algn="ctr"/>
            <a:r>
              <a:rPr lang="en-US" dirty="0"/>
              <a:t>Open Public Meetings</a:t>
            </a:r>
            <a:br>
              <a:rPr lang="en-US" dirty="0"/>
            </a:br>
            <a:r>
              <a:rPr lang="en-US" dirty="0"/>
              <a:t>(Notice)</a:t>
            </a:r>
          </a:p>
        </p:txBody>
      </p:sp>
      <p:sp>
        <p:nvSpPr>
          <p:cNvPr id="3" name="Content Placeholder 2">
            <a:extLst>
              <a:ext uri="{FF2B5EF4-FFF2-40B4-BE49-F238E27FC236}">
                <a16:creationId xmlns:a16="http://schemas.microsoft.com/office/drawing/2014/main" id="{01D1DFBD-34B1-4ADE-8BA1-009DF9A7F787}"/>
              </a:ext>
            </a:extLst>
          </p:cNvPr>
          <p:cNvSpPr>
            <a:spLocks noGrp="1"/>
          </p:cNvSpPr>
          <p:nvPr>
            <p:ph idx="1"/>
          </p:nvPr>
        </p:nvSpPr>
        <p:spPr>
          <a:xfrm>
            <a:off x="838200" y="1825624"/>
            <a:ext cx="10515600" cy="4110719"/>
          </a:xfrm>
        </p:spPr>
        <p:txBody>
          <a:bodyPr>
            <a:normAutofit/>
          </a:bodyPr>
          <a:lstStyle/>
          <a:p>
            <a:pPr marL="465138">
              <a:buFont typeface="Wingdings" panose="05000000000000000000" pitchFamily="2" charset="2"/>
              <a:buChar char="§"/>
            </a:pPr>
            <a:r>
              <a:rPr lang="en-US" dirty="0">
                <a:solidFill>
                  <a:schemeClr val="accent1">
                    <a:lumMod val="90000"/>
                    <a:lumOff val="10000"/>
                  </a:schemeClr>
                </a:solidFill>
              </a:rPr>
              <a:t>A.C.A. § 25-19-106(b)(2)</a:t>
            </a:r>
          </a:p>
          <a:p>
            <a:pPr marL="914400"/>
            <a:r>
              <a:rPr lang="en-US" dirty="0">
                <a:solidFill>
                  <a:schemeClr val="accent1">
                    <a:lumMod val="90000"/>
                    <a:lumOff val="10000"/>
                  </a:schemeClr>
                </a:solidFill>
              </a:rPr>
              <a:t>In the event of </a:t>
            </a:r>
            <a:r>
              <a:rPr lang="en-US" b="1" dirty="0">
                <a:solidFill>
                  <a:schemeClr val="accent1">
                    <a:lumMod val="90000"/>
                    <a:lumOff val="10000"/>
                  </a:schemeClr>
                </a:solidFill>
              </a:rPr>
              <a:t>emergency or special meetings</a:t>
            </a:r>
            <a:r>
              <a:rPr lang="en-US" dirty="0">
                <a:solidFill>
                  <a:schemeClr val="accent1">
                    <a:lumMod val="90000"/>
                    <a:lumOff val="10000"/>
                  </a:schemeClr>
                </a:solidFill>
              </a:rPr>
              <a:t>, the person calling the meeting shall notify the representatives of the newspapers, radio stations, and television stations, if any, located in the county in which the meeting is to be held and any news media located elsewhere which cover regular meetings of the governing body </a:t>
            </a:r>
            <a:r>
              <a:rPr lang="en-US" b="1" dirty="0">
                <a:solidFill>
                  <a:schemeClr val="accent1">
                    <a:lumMod val="90000"/>
                    <a:lumOff val="10000"/>
                  </a:schemeClr>
                </a:solidFill>
              </a:rPr>
              <a:t>and which have requested to be so notified </a:t>
            </a:r>
            <a:r>
              <a:rPr lang="en-US" dirty="0">
                <a:solidFill>
                  <a:schemeClr val="accent1">
                    <a:lumMod val="90000"/>
                    <a:lumOff val="10000"/>
                  </a:schemeClr>
                </a:solidFill>
              </a:rPr>
              <a:t>of emergency or special meetings, of the time, place, and date of the meeting. Notification shall be made at least two (2) hours before the meeting takes place in order that the public shall have representatives at the meeting.</a:t>
            </a:r>
          </a:p>
        </p:txBody>
      </p:sp>
    </p:spTree>
    <p:extLst>
      <p:ext uri="{BB962C8B-B14F-4D97-AF65-F5344CB8AC3E}">
        <p14:creationId xmlns:p14="http://schemas.microsoft.com/office/powerpoint/2010/main" val="36497048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4E5248-4DF2-4C08-A524-43BC3F630401}"/>
              </a:ext>
            </a:extLst>
          </p:cNvPr>
          <p:cNvSpPr>
            <a:spLocks noGrp="1"/>
          </p:cNvSpPr>
          <p:nvPr>
            <p:ph type="title"/>
          </p:nvPr>
        </p:nvSpPr>
        <p:spPr/>
        <p:txBody>
          <a:bodyPr/>
          <a:lstStyle/>
          <a:p>
            <a:pPr algn="ctr"/>
            <a:r>
              <a:rPr lang="en-US" dirty="0"/>
              <a:t>Exceptions to Open Meetings</a:t>
            </a:r>
            <a:br>
              <a:rPr lang="en-US" dirty="0"/>
            </a:br>
            <a:r>
              <a:rPr lang="en-US" dirty="0"/>
              <a:t>(Private Meetings)</a:t>
            </a:r>
          </a:p>
        </p:txBody>
      </p:sp>
      <p:sp>
        <p:nvSpPr>
          <p:cNvPr id="3" name="Content Placeholder 2">
            <a:extLst>
              <a:ext uri="{FF2B5EF4-FFF2-40B4-BE49-F238E27FC236}">
                <a16:creationId xmlns:a16="http://schemas.microsoft.com/office/drawing/2014/main" id="{B3FDE9F1-DADA-46CE-9538-F4085162CE45}"/>
              </a:ext>
            </a:extLst>
          </p:cNvPr>
          <p:cNvSpPr>
            <a:spLocks noGrp="1"/>
          </p:cNvSpPr>
          <p:nvPr>
            <p:ph idx="1"/>
          </p:nvPr>
        </p:nvSpPr>
        <p:spPr/>
        <p:txBody>
          <a:bodyPr>
            <a:normAutofit/>
          </a:bodyPr>
          <a:lstStyle/>
          <a:p>
            <a:pPr marL="465138">
              <a:spcBef>
                <a:spcPts val="0"/>
              </a:spcBef>
              <a:spcAft>
                <a:spcPts val="3000"/>
              </a:spcAft>
              <a:buFont typeface="Wingdings" panose="05000000000000000000" pitchFamily="2" charset="2"/>
              <a:buChar char="§"/>
            </a:pPr>
            <a:r>
              <a:rPr lang="en-US" dirty="0">
                <a:solidFill>
                  <a:schemeClr val="accent1">
                    <a:lumMod val="90000"/>
                    <a:lumOff val="10000"/>
                  </a:schemeClr>
                </a:solidFill>
              </a:rPr>
              <a:t>Executive sessions for certain personnel issues</a:t>
            </a:r>
          </a:p>
          <a:p>
            <a:pPr marL="914400">
              <a:spcBef>
                <a:spcPts val="0"/>
              </a:spcBef>
              <a:spcAft>
                <a:spcPts val="3000"/>
              </a:spcAft>
            </a:pPr>
            <a:r>
              <a:rPr lang="en-US" dirty="0">
                <a:solidFill>
                  <a:schemeClr val="accent1">
                    <a:lumMod val="90000"/>
                    <a:lumOff val="10000"/>
                  </a:schemeClr>
                </a:solidFill>
              </a:rPr>
              <a:t>Only for the purpose of considering employment, appointment, promotion, demotion, disciplining or resignation of a public officer or employee</a:t>
            </a:r>
          </a:p>
          <a:p>
            <a:pPr marL="465138">
              <a:spcBef>
                <a:spcPts val="0"/>
              </a:spcBef>
              <a:spcAft>
                <a:spcPts val="3000"/>
              </a:spcAft>
              <a:buFont typeface="Wingdings" panose="05000000000000000000" pitchFamily="2" charset="2"/>
              <a:buChar char="§"/>
            </a:pPr>
            <a:r>
              <a:rPr lang="en-US" dirty="0">
                <a:solidFill>
                  <a:schemeClr val="accent1">
                    <a:lumMod val="90000"/>
                    <a:lumOff val="10000"/>
                  </a:schemeClr>
                </a:solidFill>
              </a:rPr>
              <a:t>Executive sessions of State Boards to prepare licensure test questions and administer the tests. (2001 law).</a:t>
            </a:r>
          </a:p>
        </p:txBody>
      </p:sp>
    </p:spTree>
    <p:extLst>
      <p:ext uri="{BB962C8B-B14F-4D97-AF65-F5344CB8AC3E}">
        <p14:creationId xmlns:p14="http://schemas.microsoft.com/office/powerpoint/2010/main" val="2993256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30016F-6403-4952-8646-DC3E937745C8}"/>
              </a:ext>
            </a:extLst>
          </p:cNvPr>
          <p:cNvSpPr>
            <a:spLocks noGrp="1"/>
          </p:cNvSpPr>
          <p:nvPr>
            <p:ph type="title"/>
          </p:nvPr>
        </p:nvSpPr>
        <p:spPr/>
        <p:txBody>
          <a:bodyPr>
            <a:normAutofit/>
          </a:bodyPr>
          <a:lstStyle/>
          <a:p>
            <a:pPr algn="ctr">
              <a:lnSpc>
                <a:spcPct val="100000"/>
              </a:lnSpc>
            </a:pPr>
            <a:r>
              <a:rPr lang="en-US" sz="3600" dirty="0"/>
              <a:t>Action taken at an illegal meeting</a:t>
            </a:r>
            <a:br>
              <a:rPr lang="en-US" sz="3600" dirty="0"/>
            </a:br>
            <a:r>
              <a:rPr lang="en-US" sz="3600" dirty="0"/>
              <a:t>will not be invalidated unless:</a:t>
            </a:r>
          </a:p>
        </p:txBody>
      </p:sp>
      <p:sp>
        <p:nvSpPr>
          <p:cNvPr id="3" name="Content Placeholder 2">
            <a:extLst>
              <a:ext uri="{FF2B5EF4-FFF2-40B4-BE49-F238E27FC236}">
                <a16:creationId xmlns:a16="http://schemas.microsoft.com/office/drawing/2014/main" id="{FF23A46C-B681-4F3A-BA57-B1B44DE5D32E}"/>
              </a:ext>
            </a:extLst>
          </p:cNvPr>
          <p:cNvSpPr>
            <a:spLocks noGrp="1"/>
          </p:cNvSpPr>
          <p:nvPr>
            <p:ph idx="1"/>
          </p:nvPr>
        </p:nvSpPr>
        <p:spPr>
          <a:xfrm>
            <a:off x="838200" y="1825625"/>
            <a:ext cx="10515600" cy="3397304"/>
          </a:xfrm>
        </p:spPr>
        <p:txBody>
          <a:bodyPr>
            <a:normAutofit/>
          </a:bodyPr>
          <a:lstStyle/>
          <a:p>
            <a:pPr marL="979488" indent="-514350">
              <a:spcBef>
                <a:spcPts val="0"/>
              </a:spcBef>
              <a:spcAft>
                <a:spcPts val="3600"/>
              </a:spcAft>
              <a:buFont typeface="+mj-lt"/>
              <a:buAutoNum type="arabicParenR"/>
            </a:pPr>
            <a:r>
              <a:rPr lang="en-US" dirty="0">
                <a:solidFill>
                  <a:schemeClr val="accent1">
                    <a:lumMod val="90000"/>
                    <a:lumOff val="10000"/>
                  </a:schemeClr>
                </a:solidFill>
              </a:rPr>
              <a:t>Plaintiff has given the body a chance to hold a meeting that conforms;</a:t>
            </a:r>
          </a:p>
          <a:p>
            <a:pPr marL="979488" indent="-514350">
              <a:spcBef>
                <a:spcPts val="0"/>
              </a:spcBef>
              <a:spcAft>
                <a:spcPts val="3600"/>
              </a:spcAft>
              <a:buFont typeface="+mj-lt"/>
              <a:buAutoNum type="arabicParenR"/>
            </a:pPr>
            <a:r>
              <a:rPr lang="en-US" dirty="0">
                <a:solidFill>
                  <a:schemeClr val="accent1">
                    <a:lumMod val="90000"/>
                    <a:lumOff val="10000"/>
                  </a:schemeClr>
                </a:solidFill>
              </a:rPr>
              <a:t>Remedy is sought to vindicate public as opposed to private interest;</a:t>
            </a:r>
          </a:p>
          <a:p>
            <a:pPr marL="979488" indent="-514350">
              <a:spcBef>
                <a:spcPts val="0"/>
              </a:spcBef>
              <a:spcAft>
                <a:spcPts val="3600"/>
              </a:spcAft>
              <a:buFont typeface="+mj-lt"/>
              <a:buAutoNum type="arabicParenR"/>
            </a:pPr>
            <a:r>
              <a:rPr lang="en-US" dirty="0">
                <a:solidFill>
                  <a:schemeClr val="accent1">
                    <a:lumMod val="90000"/>
                    <a:lumOff val="10000"/>
                  </a:schemeClr>
                </a:solidFill>
              </a:rPr>
              <a:t>The FOIA violation was substantial; and</a:t>
            </a:r>
          </a:p>
          <a:p>
            <a:pPr marL="979488" indent="-514350">
              <a:spcBef>
                <a:spcPts val="0"/>
              </a:spcBef>
              <a:spcAft>
                <a:spcPts val="3600"/>
              </a:spcAft>
              <a:buFont typeface="+mj-lt"/>
              <a:buAutoNum type="arabicParenR"/>
            </a:pPr>
            <a:r>
              <a:rPr lang="en-US" dirty="0">
                <a:solidFill>
                  <a:schemeClr val="accent1">
                    <a:lumMod val="90000"/>
                    <a:lumOff val="10000"/>
                  </a:schemeClr>
                </a:solidFill>
              </a:rPr>
              <a:t>The defendant knowingly violated the Act (</a:t>
            </a:r>
            <a:r>
              <a:rPr lang="en-US" i="1" dirty="0">
                <a:solidFill>
                  <a:schemeClr val="accent1">
                    <a:lumMod val="90000"/>
                    <a:lumOff val="10000"/>
                  </a:schemeClr>
                </a:solidFill>
              </a:rPr>
              <a:t>Rehab Hospital Services Corp. v. Delta-Hills Health Systems Agency</a:t>
            </a:r>
            <a:r>
              <a:rPr lang="en-US" dirty="0">
                <a:solidFill>
                  <a:schemeClr val="accent1">
                    <a:lumMod val="90000"/>
                    <a:lumOff val="10000"/>
                  </a:schemeClr>
                </a:solidFill>
              </a:rPr>
              <a:t>, 284 Ark. 397 (1985)).</a:t>
            </a:r>
          </a:p>
        </p:txBody>
      </p:sp>
    </p:spTree>
    <p:extLst>
      <p:ext uri="{BB962C8B-B14F-4D97-AF65-F5344CB8AC3E}">
        <p14:creationId xmlns:p14="http://schemas.microsoft.com/office/powerpoint/2010/main" val="10814353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a:t>Public Records under the FOIA</a:t>
            </a:r>
          </a:p>
        </p:txBody>
      </p:sp>
      <p:sp>
        <p:nvSpPr>
          <p:cNvPr id="4" name="Content Placeholder 3"/>
          <p:cNvSpPr>
            <a:spLocks noGrp="1"/>
          </p:cNvSpPr>
          <p:nvPr>
            <p:ph idx="1"/>
          </p:nvPr>
        </p:nvSpPr>
        <p:spPr/>
        <p:txBody>
          <a:bodyPr>
            <a:normAutofit/>
          </a:bodyPr>
          <a:lstStyle/>
          <a:p>
            <a:pPr algn="l" eaLnBrk="1" hangingPunct="1">
              <a:defRPr/>
            </a:pPr>
            <a:r>
              <a:rPr lang="en-US" sz="3200" dirty="0">
                <a:solidFill>
                  <a:schemeClr val="accent1"/>
                </a:solidFill>
              </a:rPr>
              <a:t> </a:t>
            </a:r>
            <a:r>
              <a:rPr lang="en-US" sz="3200" dirty="0">
                <a:solidFill>
                  <a:schemeClr val="accent1">
                    <a:lumMod val="90000"/>
                    <a:lumOff val="10000"/>
                  </a:schemeClr>
                </a:solidFill>
              </a:rPr>
              <a:t>Definition</a:t>
            </a:r>
          </a:p>
          <a:p>
            <a:pPr algn="l" eaLnBrk="1" hangingPunct="1">
              <a:defRPr/>
            </a:pPr>
            <a:endParaRPr lang="en-US" sz="800" dirty="0">
              <a:solidFill>
                <a:schemeClr val="accent1">
                  <a:lumMod val="90000"/>
                  <a:lumOff val="10000"/>
                </a:schemeClr>
              </a:solidFill>
            </a:endParaRPr>
          </a:p>
          <a:p>
            <a:pPr algn="l" eaLnBrk="1" hangingPunct="1">
              <a:defRPr/>
            </a:pPr>
            <a:r>
              <a:rPr lang="en-US" sz="3200" dirty="0">
                <a:solidFill>
                  <a:schemeClr val="accent1">
                    <a:lumMod val="90000"/>
                    <a:lumOff val="10000"/>
                  </a:schemeClr>
                </a:solidFill>
              </a:rPr>
              <a:t> Access</a:t>
            </a:r>
          </a:p>
          <a:p>
            <a:pPr algn="l" eaLnBrk="1" hangingPunct="1">
              <a:defRPr/>
            </a:pPr>
            <a:endParaRPr lang="en-US" sz="800" dirty="0">
              <a:solidFill>
                <a:schemeClr val="accent1">
                  <a:lumMod val="90000"/>
                  <a:lumOff val="10000"/>
                </a:schemeClr>
              </a:solidFill>
            </a:endParaRPr>
          </a:p>
          <a:p>
            <a:pPr algn="l" eaLnBrk="1" hangingPunct="1">
              <a:defRPr/>
            </a:pPr>
            <a:r>
              <a:rPr lang="en-US" sz="3200" dirty="0">
                <a:solidFill>
                  <a:schemeClr val="accent1">
                    <a:lumMod val="90000"/>
                    <a:lumOff val="10000"/>
                  </a:schemeClr>
                </a:solidFill>
              </a:rPr>
              <a:t> Making FOIA requests</a:t>
            </a:r>
          </a:p>
          <a:p>
            <a:pPr algn="l" eaLnBrk="1" hangingPunct="1">
              <a:defRPr/>
            </a:pPr>
            <a:endParaRPr lang="en-US" sz="800" dirty="0">
              <a:solidFill>
                <a:schemeClr val="accent1">
                  <a:lumMod val="90000"/>
                  <a:lumOff val="10000"/>
                </a:schemeClr>
              </a:solidFill>
            </a:endParaRPr>
          </a:p>
          <a:p>
            <a:pPr algn="l" eaLnBrk="1" hangingPunct="1">
              <a:defRPr/>
            </a:pPr>
            <a:r>
              <a:rPr lang="en-US" sz="3200" dirty="0">
                <a:solidFill>
                  <a:schemeClr val="accent1">
                    <a:lumMod val="90000"/>
                    <a:lumOff val="10000"/>
                  </a:schemeClr>
                </a:solidFill>
              </a:rPr>
              <a:t> Compliance</a:t>
            </a:r>
          </a:p>
          <a:p>
            <a:pPr algn="l" eaLnBrk="1" hangingPunct="1">
              <a:defRPr/>
            </a:pPr>
            <a:endParaRPr lang="en-US" sz="800" dirty="0"/>
          </a:p>
          <a:p>
            <a:pPr marL="0" indent="0" algn="l" eaLnBrk="1" hangingPunct="1">
              <a:buNone/>
              <a:defRPr/>
            </a:pPr>
            <a:r>
              <a:rPr lang="en-US" sz="3200" dirty="0"/>
              <a:t> </a:t>
            </a:r>
          </a:p>
          <a:p>
            <a:pPr algn="l" eaLnBrk="1" hangingPunct="1">
              <a:defRPr/>
            </a:pPr>
            <a:endParaRPr lang="en-US" sz="3200" dirty="0"/>
          </a:p>
          <a:p>
            <a:pPr eaLnBrk="1" hangingPunct="1">
              <a:defRPr/>
            </a:pPr>
            <a:endParaRPr lang="en-US" dirty="0"/>
          </a:p>
        </p:txBody>
      </p:sp>
      <p:sp>
        <p:nvSpPr>
          <p:cNvPr id="6" name="Content Placeholder 5"/>
          <p:cNvSpPr>
            <a:spLocks noGrp="1"/>
          </p:cNvSpPr>
          <p:nvPr>
            <p:ph sz="quarter" idx="4294967295"/>
          </p:nvPr>
        </p:nvSpPr>
        <p:spPr>
          <a:xfrm>
            <a:off x="5728653" y="1825625"/>
            <a:ext cx="5183187" cy="3684588"/>
          </a:xfrm>
        </p:spPr>
        <p:txBody>
          <a:bodyPr/>
          <a:lstStyle/>
          <a:p>
            <a:pPr algn="l" eaLnBrk="1" hangingPunct="1">
              <a:defRPr/>
            </a:pPr>
            <a:endParaRPr lang="en-US" sz="1000" dirty="0"/>
          </a:p>
          <a:p>
            <a:pPr>
              <a:defRPr/>
            </a:pPr>
            <a:r>
              <a:rPr lang="en-US" sz="3200" dirty="0">
                <a:latin typeface="Arial Narrow" panose="020B0606020202030204" pitchFamily="34" charset="0"/>
              </a:rPr>
              <a:t> </a:t>
            </a:r>
            <a:r>
              <a:rPr lang="en-US" sz="3200" dirty="0">
                <a:solidFill>
                  <a:schemeClr val="accent1">
                    <a:lumMod val="90000"/>
                    <a:lumOff val="10000"/>
                  </a:schemeClr>
                </a:solidFill>
                <a:latin typeface="Arial Narrow" panose="020B0606020202030204" pitchFamily="34" charset="0"/>
              </a:rPr>
              <a:t>Examples</a:t>
            </a:r>
          </a:p>
          <a:p>
            <a:pPr>
              <a:defRPr/>
            </a:pPr>
            <a:endParaRPr lang="en-US" sz="3200" dirty="0">
              <a:solidFill>
                <a:schemeClr val="accent1">
                  <a:lumMod val="90000"/>
                  <a:lumOff val="10000"/>
                </a:schemeClr>
              </a:solidFill>
              <a:latin typeface="Arial Narrow" panose="020B0606020202030204" pitchFamily="34" charset="0"/>
            </a:endParaRPr>
          </a:p>
          <a:p>
            <a:pPr eaLnBrk="1" hangingPunct="1">
              <a:defRPr/>
            </a:pPr>
            <a:r>
              <a:rPr lang="en-US" sz="3200" dirty="0">
                <a:solidFill>
                  <a:schemeClr val="accent1">
                    <a:lumMod val="90000"/>
                    <a:lumOff val="10000"/>
                  </a:schemeClr>
                </a:solidFill>
                <a:latin typeface="Arial Narrow" panose="020B0606020202030204" pitchFamily="34" charset="0"/>
              </a:rPr>
              <a:t> 2021 FOIA Acts </a:t>
            </a:r>
          </a:p>
          <a:p>
            <a:pPr eaLnBrk="1" hangingPunct="1">
              <a:defRPr/>
            </a:pPr>
            <a:endParaRPr lang="en-US" sz="3200" dirty="0">
              <a:solidFill>
                <a:schemeClr val="accent1">
                  <a:lumMod val="90000"/>
                  <a:lumOff val="10000"/>
                </a:schemeClr>
              </a:solidFill>
              <a:latin typeface="Arial Narrow" panose="020B0606020202030204" pitchFamily="34" charset="0"/>
            </a:endParaRPr>
          </a:p>
          <a:p>
            <a:pPr eaLnBrk="1" hangingPunct="1">
              <a:defRPr/>
            </a:pPr>
            <a:r>
              <a:rPr lang="en-US" sz="3200" dirty="0">
                <a:solidFill>
                  <a:schemeClr val="accent1">
                    <a:lumMod val="90000"/>
                    <a:lumOff val="10000"/>
                  </a:schemeClr>
                </a:solidFill>
                <a:latin typeface="Arial Narrow" panose="020B0606020202030204" pitchFamily="34" charset="0"/>
              </a:rPr>
              <a:t> Exemptions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Public Records</a:t>
            </a:r>
          </a:p>
        </p:txBody>
      </p:sp>
      <p:pic>
        <p:nvPicPr>
          <p:cNvPr id="44036" name="Picture 4" descr="PE06270_[1]"/>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a:xfrm>
            <a:off x="2455817" y="3034136"/>
            <a:ext cx="2708778" cy="2375857"/>
          </a:xfrm>
        </p:spPr>
      </p:pic>
      <p:sp>
        <p:nvSpPr>
          <p:cNvPr id="3" name="Text Placeholder 2"/>
          <p:cNvSpPr>
            <a:spLocks noGrp="1"/>
          </p:cNvSpPr>
          <p:nvPr>
            <p:ph type="body" sz="half" idx="4294967295"/>
          </p:nvPr>
        </p:nvSpPr>
        <p:spPr>
          <a:xfrm>
            <a:off x="4633912" y="3429000"/>
            <a:ext cx="5746696" cy="1475067"/>
          </a:xfrm>
        </p:spPr>
        <p:txBody>
          <a:bodyPr/>
          <a:lstStyle/>
          <a:p>
            <a:pPr algn="ctr" eaLnBrk="1" hangingPunct="1">
              <a:lnSpc>
                <a:spcPct val="80000"/>
              </a:lnSpc>
              <a:buFont typeface="Wingdings" panose="05000000000000000000" pitchFamily="2" charset="2"/>
              <a:buNone/>
              <a:defRPr/>
            </a:pPr>
            <a:r>
              <a:rPr lang="en-US" dirty="0">
                <a:solidFill>
                  <a:schemeClr val="accent1">
                    <a:lumMod val="90000"/>
                    <a:lumOff val="10000"/>
                  </a:schemeClr>
                </a:solidFill>
              </a:rPr>
              <a:t>Definition of Public Records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Public Records</a:t>
            </a:r>
          </a:p>
        </p:txBody>
      </p:sp>
      <p:pic>
        <p:nvPicPr>
          <p:cNvPr id="4506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a:xfrm>
            <a:off x="8749016" y="2490652"/>
            <a:ext cx="2969194" cy="2588191"/>
          </a:xfrm>
          <a:noFill/>
          <a:extLst>
            <a:ext uri="{909E8E84-426E-40DD-AFC4-6F175D3DCCD1}">
              <a14:hiddenFill xmlns:a14="http://schemas.microsoft.com/office/drawing/2010/main">
                <a:solidFill>
                  <a:srgbClr val="FFFFFF"/>
                </a:solidFill>
              </a14:hiddenFill>
            </a:ext>
          </a:extLst>
        </p:spPr>
      </p:pic>
      <p:sp>
        <p:nvSpPr>
          <p:cNvPr id="3" name="Text Placeholder 2"/>
          <p:cNvSpPr>
            <a:spLocks noGrp="1"/>
          </p:cNvSpPr>
          <p:nvPr>
            <p:ph type="body" sz="half" idx="4294967295"/>
          </p:nvPr>
        </p:nvSpPr>
        <p:spPr>
          <a:xfrm>
            <a:off x="0" y="2057400"/>
            <a:ext cx="8229600" cy="4495800"/>
          </a:xfrm>
        </p:spPr>
        <p:txBody>
          <a:bodyPr/>
          <a:lstStyle/>
          <a:p>
            <a:pPr eaLnBrk="1" hangingPunct="1">
              <a:lnSpc>
                <a:spcPct val="80000"/>
              </a:lnSpc>
              <a:defRPr/>
            </a:pPr>
            <a:endParaRPr lang="en-US" sz="1000" dirty="0"/>
          </a:p>
          <a:p>
            <a:pPr eaLnBrk="1" hangingPunct="1">
              <a:lnSpc>
                <a:spcPct val="80000"/>
              </a:lnSpc>
              <a:defRPr/>
            </a:pPr>
            <a:r>
              <a:rPr lang="en-US" dirty="0">
                <a:solidFill>
                  <a:schemeClr val="accent1">
                    <a:lumMod val="90000"/>
                    <a:lumOff val="10000"/>
                  </a:schemeClr>
                </a:solidFill>
              </a:rPr>
              <a:t>A.C.A. 25-19-103(5)(A)</a:t>
            </a:r>
          </a:p>
          <a:p>
            <a:pPr eaLnBrk="1" hangingPunct="1">
              <a:lnSpc>
                <a:spcPct val="80000"/>
              </a:lnSpc>
              <a:defRPr/>
            </a:pPr>
            <a:endParaRPr lang="en-US" sz="1000" dirty="0">
              <a:solidFill>
                <a:schemeClr val="accent1">
                  <a:lumMod val="90000"/>
                  <a:lumOff val="10000"/>
                </a:schemeClr>
              </a:solidFill>
            </a:endParaRPr>
          </a:p>
          <a:p>
            <a:pPr lvl="1" eaLnBrk="1" hangingPunct="1">
              <a:lnSpc>
                <a:spcPct val="80000"/>
              </a:lnSpc>
              <a:defRPr/>
            </a:pPr>
            <a:r>
              <a:rPr lang="en-US" dirty="0">
                <a:solidFill>
                  <a:schemeClr val="accent1">
                    <a:lumMod val="90000"/>
                    <a:lumOff val="10000"/>
                  </a:schemeClr>
                </a:solidFill>
              </a:rPr>
              <a:t>“writings, recorded sounds, films, tapes, electronic or computer-based information or data compilations in any medium required by law to be kept or otherwise kept” and which “constitute a record of the performance or lack of performance of official functions . . .”</a:t>
            </a:r>
          </a:p>
          <a:p>
            <a:pPr lvl="1" eaLnBrk="1" hangingPunct="1">
              <a:lnSpc>
                <a:spcPct val="80000"/>
              </a:lnSpc>
              <a:defRPr/>
            </a:pPr>
            <a:endParaRPr lang="en-US" sz="1000" dirty="0">
              <a:solidFill>
                <a:schemeClr val="accent1">
                  <a:lumMod val="90000"/>
                  <a:lumOff val="10000"/>
                </a:schemeClr>
              </a:solidFill>
            </a:endParaRPr>
          </a:p>
          <a:p>
            <a:pPr lvl="1" algn="l" eaLnBrk="1" hangingPunct="1">
              <a:lnSpc>
                <a:spcPct val="80000"/>
              </a:lnSpc>
              <a:defRPr/>
            </a:pPr>
            <a:r>
              <a:rPr lang="en-US" b="1" dirty="0">
                <a:solidFill>
                  <a:schemeClr val="accent1">
                    <a:lumMod val="90000"/>
                    <a:lumOff val="10000"/>
                  </a:schemeClr>
                </a:solidFill>
              </a:rPr>
              <a:t>Excludes</a:t>
            </a:r>
            <a:r>
              <a:rPr lang="en-US" dirty="0">
                <a:solidFill>
                  <a:schemeClr val="accent1">
                    <a:lumMod val="90000"/>
                    <a:lumOff val="10000"/>
                  </a:schemeClr>
                </a:solidFill>
              </a:rPr>
              <a:t> software acquired by purchase, lease or license.</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defRPr/>
            </a:pPr>
            <a:r>
              <a:rPr lang="en-US" dirty="0"/>
              <a:t>Public Records (cont’d)</a:t>
            </a:r>
          </a:p>
        </p:txBody>
      </p:sp>
      <p:sp>
        <p:nvSpPr>
          <p:cNvPr id="31747" name="Rectangle 3"/>
          <p:cNvSpPr>
            <a:spLocks noGrp="1" noChangeArrowheads="1"/>
          </p:cNvSpPr>
          <p:nvPr>
            <p:ph idx="1"/>
          </p:nvPr>
        </p:nvSpPr>
        <p:spPr/>
        <p:txBody>
          <a:bodyPr/>
          <a:lstStyle/>
          <a:p>
            <a:pPr eaLnBrk="1" hangingPunct="1">
              <a:lnSpc>
                <a:spcPct val="80000"/>
              </a:lnSpc>
              <a:defRPr/>
            </a:pPr>
            <a:r>
              <a:rPr lang="en-US" dirty="0">
                <a:solidFill>
                  <a:schemeClr val="accent1">
                    <a:lumMod val="90000"/>
                    <a:lumOff val="10000"/>
                  </a:schemeClr>
                </a:solidFill>
              </a:rPr>
              <a:t>All records maintained in public offices or by public employees within the scope of their employment are presumed to be public records.  </a:t>
            </a:r>
            <a:r>
              <a:rPr lang="en-US" sz="2400" dirty="0">
                <a:solidFill>
                  <a:schemeClr val="accent1">
                    <a:lumMod val="90000"/>
                    <a:lumOff val="10000"/>
                  </a:schemeClr>
                </a:solidFill>
              </a:rPr>
              <a:t>A.C.A. 25-19-103(5)(A).</a:t>
            </a:r>
          </a:p>
          <a:p>
            <a:pPr eaLnBrk="1" hangingPunct="1">
              <a:lnSpc>
                <a:spcPct val="80000"/>
              </a:lnSpc>
              <a:defRPr/>
            </a:pPr>
            <a:endParaRPr lang="en-US" sz="1000" dirty="0">
              <a:solidFill>
                <a:schemeClr val="accent1">
                  <a:lumMod val="90000"/>
                  <a:lumOff val="10000"/>
                </a:schemeClr>
              </a:solidFill>
            </a:endParaRPr>
          </a:p>
          <a:p>
            <a:pPr eaLnBrk="1" hangingPunct="1">
              <a:lnSpc>
                <a:spcPct val="80000"/>
              </a:lnSpc>
              <a:defRPr/>
            </a:pPr>
            <a:r>
              <a:rPr lang="en-US" dirty="0">
                <a:solidFill>
                  <a:schemeClr val="accent1">
                    <a:lumMod val="90000"/>
                    <a:lumOff val="10000"/>
                  </a:schemeClr>
                </a:solidFill>
              </a:rPr>
              <a:t>The presumption can be rebutted if the record does not reflect the “performance or lack of performance of official functions.”  </a:t>
            </a:r>
            <a:r>
              <a:rPr lang="en-US" dirty="0" err="1">
                <a:solidFill>
                  <a:schemeClr val="accent1">
                    <a:lumMod val="90000"/>
                    <a:lumOff val="10000"/>
                  </a:schemeClr>
                </a:solidFill>
              </a:rPr>
              <a:t>AGOp</a:t>
            </a:r>
            <a:r>
              <a:rPr lang="en-US" sz="2400" dirty="0">
                <a:solidFill>
                  <a:schemeClr val="accent1">
                    <a:lumMod val="90000"/>
                    <a:lumOff val="10000"/>
                  </a:schemeClr>
                </a:solidFill>
              </a:rPr>
              <a:t>. 2005-095.</a:t>
            </a:r>
          </a:p>
          <a:p>
            <a:pPr eaLnBrk="1" hangingPunct="1">
              <a:lnSpc>
                <a:spcPct val="80000"/>
              </a:lnSpc>
              <a:defRPr/>
            </a:pPr>
            <a:endParaRPr lang="en-US" sz="2500" dirty="0"/>
          </a:p>
        </p:txBody>
      </p:sp>
      <p:pic>
        <p:nvPicPr>
          <p:cNvPr id="4608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46126" y="4199723"/>
            <a:ext cx="2717074" cy="23693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defRPr/>
            </a:pPr>
            <a:r>
              <a:rPr lang="en-US" dirty="0"/>
              <a:t>Public Records (cont’d)</a:t>
            </a:r>
          </a:p>
        </p:txBody>
      </p:sp>
      <p:sp>
        <p:nvSpPr>
          <p:cNvPr id="31747" name="Rectangle 3"/>
          <p:cNvSpPr>
            <a:spLocks noGrp="1" noChangeArrowheads="1"/>
          </p:cNvSpPr>
          <p:nvPr>
            <p:ph idx="1"/>
          </p:nvPr>
        </p:nvSpPr>
        <p:spPr/>
        <p:txBody>
          <a:bodyPr/>
          <a:lstStyle/>
          <a:p>
            <a:pPr eaLnBrk="1" hangingPunct="1">
              <a:lnSpc>
                <a:spcPct val="80000"/>
              </a:lnSpc>
              <a:defRPr/>
            </a:pPr>
            <a:r>
              <a:rPr lang="en-US" dirty="0">
                <a:solidFill>
                  <a:schemeClr val="accent1">
                    <a:lumMod val="90000"/>
                    <a:lumOff val="10000"/>
                  </a:schemeClr>
                </a:solidFill>
              </a:rPr>
              <a:t>Whether a particular record is a “public record” depends upon its content.  </a:t>
            </a:r>
            <a:r>
              <a:rPr lang="en-US" i="1" dirty="0">
                <a:solidFill>
                  <a:schemeClr val="accent1">
                    <a:lumMod val="90000"/>
                    <a:lumOff val="10000"/>
                  </a:schemeClr>
                </a:solidFill>
              </a:rPr>
              <a:t>Pulaski County v. Arkansas Democrat-Gazette</a:t>
            </a:r>
            <a:r>
              <a:rPr lang="en-US" dirty="0">
                <a:solidFill>
                  <a:schemeClr val="accent1">
                    <a:lumMod val="90000"/>
                    <a:lumOff val="10000"/>
                  </a:schemeClr>
                </a:solidFill>
              </a:rPr>
              <a:t> (Ark. Sup. Ct. 07-669, July 20, 2007).</a:t>
            </a:r>
          </a:p>
          <a:p>
            <a:pPr eaLnBrk="1" hangingPunct="1">
              <a:lnSpc>
                <a:spcPct val="80000"/>
              </a:lnSpc>
              <a:defRPr/>
            </a:pPr>
            <a:endParaRPr lang="en-US" sz="1000" dirty="0">
              <a:solidFill>
                <a:schemeClr val="accent1">
                  <a:lumMod val="90000"/>
                  <a:lumOff val="10000"/>
                </a:schemeClr>
              </a:solidFill>
            </a:endParaRPr>
          </a:p>
          <a:p>
            <a:pPr eaLnBrk="1" hangingPunct="1">
              <a:lnSpc>
                <a:spcPct val="80000"/>
              </a:lnSpc>
              <a:defRPr/>
            </a:pPr>
            <a:r>
              <a:rPr lang="en-US" dirty="0">
                <a:solidFill>
                  <a:schemeClr val="accent1">
                    <a:lumMod val="90000"/>
                    <a:lumOff val="10000"/>
                  </a:schemeClr>
                </a:solidFill>
              </a:rPr>
              <a:t>If challenged, a court must make an “in camera” or private “in chambers” review to determine whether the records are “public records.”  </a:t>
            </a:r>
            <a:r>
              <a:rPr lang="en-US" i="1" dirty="0">
                <a:solidFill>
                  <a:schemeClr val="accent1">
                    <a:lumMod val="90000"/>
                    <a:lumOff val="10000"/>
                  </a:schemeClr>
                </a:solidFill>
              </a:rPr>
              <a:t>Id</a:t>
            </a:r>
            <a:r>
              <a:rPr lang="en-US" dirty="0">
                <a:solidFill>
                  <a:schemeClr val="accent1">
                    <a:lumMod val="90000"/>
                    <a:lumOff val="10000"/>
                  </a:schemeClr>
                </a:solidFill>
              </a:rPr>
              <a:t>.</a:t>
            </a:r>
          </a:p>
        </p:txBody>
      </p:sp>
      <p:pic>
        <p:nvPicPr>
          <p:cNvPr id="4710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37417" y="4192129"/>
            <a:ext cx="2725783" cy="23769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a:t>History of the FOIA</a:t>
            </a:r>
          </a:p>
        </p:txBody>
      </p:sp>
      <p:sp>
        <p:nvSpPr>
          <p:cNvPr id="3" name="Content Placeholder 2"/>
          <p:cNvSpPr>
            <a:spLocks noGrp="1"/>
          </p:cNvSpPr>
          <p:nvPr>
            <p:ph idx="1"/>
          </p:nvPr>
        </p:nvSpPr>
        <p:spPr/>
        <p:txBody>
          <a:bodyPr/>
          <a:lstStyle/>
          <a:p>
            <a:pPr eaLnBrk="1" hangingPunct="1">
              <a:defRPr/>
            </a:pPr>
            <a:r>
              <a:rPr lang="en-US" dirty="0">
                <a:solidFill>
                  <a:schemeClr val="accent1">
                    <a:lumMod val="90000"/>
                    <a:lumOff val="10000"/>
                  </a:schemeClr>
                </a:solidFill>
              </a:rPr>
              <a:t>Arkansas Freedom of Information Act initially adopted in 1967</a:t>
            </a:r>
          </a:p>
          <a:p>
            <a:pPr eaLnBrk="1" hangingPunct="1">
              <a:defRPr/>
            </a:pPr>
            <a:r>
              <a:rPr lang="en-US" dirty="0">
                <a:solidFill>
                  <a:schemeClr val="accent1">
                    <a:lumMod val="90000"/>
                    <a:lumOff val="10000"/>
                  </a:schemeClr>
                </a:solidFill>
              </a:rPr>
              <a:t>Codified at Arkansas Code Annotated 25-19-101 et seq.</a:t>
            </a:r>
          </a:p>
          <a:p>
            <a:pPr lvl="1" eaLnBrk="1" hangingPunct="1">
              <a:buFont typeface="Wingdings" panose="05000000000000000000" pitchFamily="2" charset="2"/>
              <a:buNone/>
              <a:defRPr/>
            </a:pPr>
            <a:endParaRPr lang="en-US" sz="1000" dirty="0">
              <a:solidFill>
                <a:schemeClr val="accent1">
                  <a:lumMod val="90000"/>
                  <a:lumOff val="10000"/>
                </a:schemeClr>
              </a:solidFill>
            </a:endParaRPr>
          </a:p>
          <a:p>
            <a:pPr lvl="1" eaLnBrk="1" hangingPunct="1">
              <a:defRPr/>
            </a:pPr>
            <a:r>
              <a:rPr lang="en-US" dirty="0">
                <a:solidFill>
                  <a:schemeClr val="accent1">
                    <a:lumMod val="90000"/>
                    <a:lumOff val="10000"/>
                  </a:schemeClr>
                </a:solidFill>
              </a:rPr>
              <a:t>Covers two broad areas:</a:t>
            </a:r>
          </a:p>
          <a:p>
            <a:pPr lvl="1" eaLnBrk="1" hangingPunct="1">
              <a:defRPr/>
            </a:pPr>
            <a:endParaRPr lang="en-US" dirty="0">
              <a:solidFill>
                <a:schemeClr val="accent1">
                  <a:lumMod val="90000"/>
                  <a:lumOff val="10000"/>
                </a:schemeClr>
              </a:solidFill>
            </a:endParaRPr>
          </a:p>
          <a:p>
            <a:pPr lvl="2" eaLnBrk="1" hangingPunct="1">
              <a:defRPr/>
            </a:pPr>
            <a:r>
              <a:rPr lang="en-US" sz="2400" dirty="0">
                <a:solidFill>
                  <a:schemeClr val="accent1">
                    <a:lumMod val="90000"/>
                    <a:lumOff val="10000"/>
                  </a:schemeClr>
                </a:solidFill>
              </a:rPr>
              <a:t>Public meetings</a:t>
            </a:r>
          </a:p>
          <a:p>
            <a:pPr lvl="2" eaLnBrk="1" hangingPunct="1">
              <a:defRPr/>
            </a:pPr>
            <a:r>
              <a:rPr lang="en-US" sz="2400" dirty="0">
                <a:solidFill>
                  <a:schemeClr val="accent1">
                    <a:lumMod val="90000"/>
                    <a:lumOff val="10000"/>
                  </a:schemeClr>
                </a:solidFill>
              </a:rPr>
              <a:t>Public records</a:t>
            </a:r>
          </a:p>
          <a:p>
            <a:pPr lvl="2" eaLnBrk="1" hangingPunct="1">
              <a:defRPr/>
            </a:pPr>
            <a:endParaRPr lang="en-US" sz="2400" dirty="0">
              <a:solidFill>
                <a:schemeClr val="accent1">
                  <a:lumMod val="90000"/>
                  <a:lumOff val="10000"/>
                </a:schemeClr>
              </a:solidFill>
            </a:endParaRPr>
          </a:p>
          <a:p>
            <a:pPr lvl="3" algn="l" eaLnBrk="1" hangingPunct="1">
              <a:defRPr/>
            </a:pPr>
            <a:r>
              <a:rPr lang="en-US" sz="2400" dirty="0">
                <a:solidFill>
                  <a:schemeClr val="accent1">
                    <a:lumMod val="90000"/>
                    <a:lumOff val="10000"/>
                  </a:schemeClr>
                </a:solidFill>
              </a:rPr>
              <a:t>Specifically includes “Electronic or Computer-Based Information or data compilations in any medium.”</a:t>
            </a:r>
          </a:p>
          <a:p>
            <a:pPr eaLnBrk="1" hangingPunct="1">
              <a:defRPr/>
            </a:pP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Access to Public Records</a:t>
            </a:r>
            <a:br>
              <a:rPr lang="en-US" dirty="0"/>
            </a:br>
            <a:r>
              <a:rPr lang="en-US" sz="2400" dirty="0"/>
              <a:t>A.C.A. </a:t>
            </a:r>
            <a:r>
              <a:rPr lang="en-US" sz="2400" dirty="0">
                <a:latin typeface="Times New Roman" pitchFamily="18" charset="0"/>
                <a:cs typeface="Times New Roman" pitchFamily="18" charset="0"/>
              </a:rPr>
              <a:t>§ </a:t>
            </a:r>
            <a:r>
              <a:rPr lang="en-US" sz="2400" dirty="0"/>
              <a:t>25-19-105</a:t>
            </a:r>
          </a:p>
        </p:txBody>
      </p:sp>
      <p:graphicFrame>
        <p:nvGraphicFramePr>
          <p:cNvPr id="48132" name="Object 2"/>
          <p:cNvGraphicFramePr>
            <a:graphicFrameLocks noGrp="1" noChangeAspect="1"/>
          </p:cNvGraphicFramePr>
          <p:nvPr>
            <p:ph idx="1"/>
            <p:extLst>
              <p:ext uri="{D42A27DB-BD31-4B8C-83A1-F6EECF244321}">
                <p14:modId xmlns:p14="http://schemas.microsoft.com/office/powerpoint/2010/main" val="270959565"/>
              </p:ext>
            </p:extLst>
          </p:nvPr>
        </p:nvGraphicFramePr>
        <p:xfrm>
          <a:off x="2613086" y="2812869"/>
          <a:ext cx="1829504" cy="1601969"/>
        </p:xfrm>
        <a:graphic>
          <a:graphicData uri="http://schemas.openxmlformats.org/presentationml/2006/ole">
            <mc:AlternateContent xmlns:mc="http://schemas.openxmlformats.org/markup-compatibility/2006">
              <mc:Choice xmlns:v="urn:schemas-microsoft-com:vml" Requires="v">
                <p:oleObj spid="_x0000_s5161" name="Clip" r:id="rId3" imgW="943824" imgH="827260" progId="MS_ClipArt_Gallery.2">
                  <p:embed/>
                </p:oleObj>
              </mc:Choice>
              <mc:Fallback>
                <p:oleObj name="Clip" r:id="rId3" imgW="943824" imgH="827260" progId="MS_ClipArt_Gallery.2">
                  <p:embed/>
                  <p:pic>
                    <p:nvPicPr>
                      <p:cNvPr id="48132"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13086" y="2812869"/>
                        <a:ext cx="1829504" cy="1601969"/>
                      </a:xfrm>
                      <a:prstGeom prst="rect">
                        <a:avLst/>
                      </a:prstGeom>
                      <a:noFill/>
                      <a:ln>
                        <a:noFill/>
                      </a:ln>
                      <a:effectLst/>
                    </p:spPr>
                  </p:pic>
                </p:oleObj>
              </mc:Fallback>
            </mc:AlternateContent>
          </a:graphicData>
        </a:graphic>
      </p:graphicFrame>
      <p:sp>
        <p:nvSpPr>
          <p:cNvPr id="3" name="Text Placeholder 2"/>
          <p:cNvSpPr>
            <a:spLocks noGrp="1"/>
          </p:cNvSpPr>
          <p:nvPr>
            <p:ph type="body" sz="half" idx="4294967295"/>
          </p:nvPr>
        </p:nvSpPr>
        <p:spPr>
          <a:xfrm>
            <a:off x="5342701" y="2590800"/>
            <a:ext cx="4724400" cy="3352800"/>
          </a:xfrm>
        </p:spPr>
        <p:txBody>
          <a:bodyPr/>
          <a:lstStyle/>
          <a:p>
            <a:pPr>
              <a:defRPr/>
            </a:pPr>
            <a:r>
              <a:rPr lang="en-US" dirty="0">
                <a:solidFill>
                  <a:schemeClr val="accent1">
                    <a:lumMod val="90000"/>
                    <a:lumOff val="10000"/>
                  </a:schemeClr>
                </a:solidFill>
              </a:rPr>
              <a:t>Unless exempt:</a:t>
            </a:r>
          </a:p>
          <a:p>
            <a:pPr>
              <a:defRPr/>
            </a:pPr>
            <a:endParaRPr lang="en-US" sz="1000" dirty="0">
              <a:solidFill>
                <a:schemeClr val="accent1">
                  <a:lumMod val="90000"/>
                  <a:lumOff val="10000"/>
                </a:schemeClr>
              </a:solidFill>
            </a:endParaRPr>
          </a:p>
          <a:p>
            <a:pPr>
              <a:buFont typeface="Wingdings" panose="05000000000000000000" pitchFamily="2" charset="2"/>
              <a:buNone/>
              <a:defRPr/>
            </a:pPr>
            <a:r>
              <a:rPr lang="en-US" dirty="0">
                <a:solidFill>
                  <a:schemeClr val="accent1">
                    <a:lumMod val="90000"/>
                    <a:lumOff val="10000"/>
                  </a:schemeClr>
                </a:solidFill>
              </a:rPr>
              <a:t>	“. . . All public records shall be open to inspection and copying by any citizen during regular business hours . . .”</a:t>
            </a:r>
          </a:p>
          <a:p>
            <a:pPr>
              <a:defRPr/>
            </a:pP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Scope</a:t>
            </a:r>
          </a:p>
        </p:txBody>
      </p:sp>
      <p:sp>
        <p:nvSpPr>
          <p:cNvPr id="3" name="Content Placeholder 2"/>
          <p:cNvSpPr>
            <a:spLocks noGrp="1"/>
          </p:cNvSpPr>
          <p:nvPr>
            <p:ph idx="1"/>
          </p:nvPr>
        </p:nvSpPr>
        <p:spPr/>
        <p:txBody>
          <a:bodyPr/>
          <a:lstStyle/>
          <a:p>
            <a:pPr eaLnBrk="1" hangingPunct="1">
              <a:lnSpc>
                <a:spcPct val="80000"/>
              </a:lnSpc>
              <a:defRPr/>
            </a:pPr>
            <a:r>
              <a:rPr lang="en-US" dirty="0">
                <a:solidFill>
                  <a:schemeClr val="accent1">
                    <a:lumMod val="90000"/>
                    <a:lumOff val="10000"/>
                  </a:schemeClr>
                </a:solidFill>
              </a:rPr>
              <a:t>The FOIA covers “records” not “information.”</a:t>
            </a:r>
          </a:p>
          <a:p>
            <a:pPr eaLnBrk="1" hangingPunct="1">
              <a:lnSpc>
                <a:spcPct val="80000"/>
              </a:lnSpc>
              <a:defRPr/>
            </a:pPr>
            <a:endParaRPr lang="en-US" sz="1000" dirty="0">
              <a:solidFill>
                <a:schemeClr val="accent1">
                  <a:lumMod val="90000"/>
                  <a:lumOff val="10000"/>
                </a:schemeClr>
              </a:solidFill>
            </a:endParaRPr>
          </a:p>
          <a:p>
            <a:pPr eaLnBrk="1" hangingPunct="1">
              <a:lnSpc>
                <a:spcPct val="80000"/>
              </a:lnSpc>
              <a:defRPr/>
            </a:pPr>
            <a:r>
              <a:rPr lang="en-US" dirty="0">
                <a:solidFill>
                  <a:schemeClr val="accent1">
                    <a:lumMod val="90000"/>
                    <a:lumOff val="10000"/>
                  </a:schemeClr>
                </a:solidFill>
              </a:rPr>
              <a:t>An agency does not need to create new records to comply.</a:t>
            </a:r>
          </a:p>
          <a:p>
            <a:pPr eaLnBrk="1" hangingPunct="1">
              <a:lnSpc>
                <a:spcPct val="80000"/>
              </a:lnSpc>
              <a:defRPr/>
            </a:pPr>
            <a:endParaRPr lang="en-US" sz="1000" dirty="0">
              <a:solidFill>
                <a:schemeClr val="accent1">
                  <a:lumMod val="90000"/>
                  <a:lumOff val="10000"/>
                </a:schemeClr>
              </a:solidFill>
            </a:endParaRPr>
          </a:p>
          <a:p>
            <a:pPr eaLnBrk="1" hangingPunct="1">
              <a:lnSpc>
                <a:spcPct val="80000"/>
              </a:lnSpc>
              <a:defRPr/>
            </a:pPr>
            <a:r>
              <a:rPr lang="en-US" dirty="0">
                <a:solidFill>
                  <a:schemeClr val="accent1">
                    <a:lumMod val="90000"/>
                    <a:lumOff val="10000"/>
                  </a:schemeClr>
                </a:solidFill>
              </a:rPr>
              <a:t>If records are part public and part exempt, then redact exempt material and provide the rest.</a:t>
            </a:r>
          </a:p>
          <a:p>
            <a:pPr>
              <a:defRPr/>
            </a:pPr>
            <a:endParaRPr lang="en-US" dirty="0"/>
          </a:p>
        </p:txBody>
      </p:sp>
      <p:pic>
        <p:nvPicPr>
          <p:cNvPr id="49156"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32914" y="4089229"/>
            <a:ext cx="2836636" cy="2492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Scope (cont’d)</a:t>
            </a:r>
          </a:p>
        </p:txBody>
      </p:sp>
      <p:sp>
        <p:nvSpPr>
          <p:cNvPr id="3" name="Content Placeholder 2"/>
          <p:cNvSpPr>
            <a:spLocks noGrp="1"/>
          </p:cNvSpPr>
          <p:nvPr>
            <p:ph idx="1"/>
          </p:nvPr>
        </p:nvSpPr>
        <p:spPr/>
        <p:txBody>
          <a:bodyPr/>
          <a:lstStyle/>
          <a:p>
            <a:pPr eaLnBrk="1" hangingPunct="1">
              <a:lnSpc>
                <a:spcPct val="80000"/>
              </a:lnSpc>
              <a:defRPr/>
            </a:pPr>
            <a:r>
              <a:rPr lang="en-US" dirty="0">
                <a:solidFill>
                  <a:schemeClr val="accent1">
                    <a:lumMod val="90000"/>
                    <a:lumOff val="10000"/>
                  </a:schemeClr>
                </a:solidFill>
              </a:rPr>
              <a:t>E-mails or letters sent to private e-mail addresses or private residences of public officials are subject to FOIA if they involve the public’s business.  </a:t>
            </a:r>
          </a:p>
          <a:p>
            <a:pPr eaLnBrk="1" hangingPunct="1">
              <a:lnSpc>
                <a:spcPct val="80000"/>
              </a:lnSpc>
              <a:defRPr/>
            </a:pPr>
            <a:endParaRPr lang="en-US" sz="1000" dirty="0">
              <a:solidFill>
                <a:schemeClr val="accent1">
                  <a:lumMod val="90000"/>
                  <a:lumOff val="10000"/>
                </a:schemeClr>
              </a:solidFill>
            </a:endParaRPr>
          </a:p>
          <a:p>
            <a:pPr lvl="1" eaLnBrk="1" hangingPunct="1">
              <a:lnSpc>
                <a:spcPct val="80000"/>
              </a:lnSpc>
              <a:buFont typeface="Wingdings" panose="05000000000000000000" pitchFamily="2" charset="2"/>
              <a:buNone/>
              <a:defRPr/>
            </a:pPr>
            <a:r>
              <a:rPr lang="en-US" i="1" dirty="0">
                <a:solidFill>
                  <a:schemeClr val="accent1">
                    <a:lumMod val="90000"/>
                    <a:lumOff val="10000"/>
                  </a:schemeClr>
                </a:solidFill>
              </a:rPr>
              <a:t>	Bradford v. Director, ESD, </a:t>
            </a:r>
            <a:r>
              <a:rPr lang="en-US" dirty="0">
                <a:solidFill>
                  <a:schemeClr val="accent1">
                    <a:lumMod val="90000"/>
                    <a:lumOff val="10000"/>
                  </a:schemeClr>
                </a:solidFill>
              </a:rPr>
              <a:t>83 Ark. App. 332, 128 S.W.3d 20 (2003); Opinion 2000-220.</a:t>
            </a:r>
          </a:p>
          <a:p>
            <a:pPr lvl="1" eaLnBrk="1" hangingPunct="1">
              <a:lnSpc>
                <a:spcPct val="80000"/>
              </a:lnSpc>
              <a:defRPr/>
            </a:pPr>
            <a:endParaRPr lang="en-US" sz="1000" dirty="0">
              <a:solidFill>
                <a:schemeClr val="accent1">
                  <a:lumMod val="90000"/>
                  <a:lumOff val="10000"/>
                </a:schemeClr>
              </a:solidFill>
            </a:endParaRPr>
          </a:p>
          <a:p>
            <a:pPr algn="l" eaLnBrk="1" hangingPunct="1">
              <a:lnSpc>
                <a:spcPct val="80000"/>
              </a:lnSpc>
              <a:defRPr/>
            </a:pPr>
            <a:r>
              <a:rPr lang="en-US" dirty="0">
                <a:solidFill>
                  <a:schemeClr val="accent1">
                    <a:lumMod val="90000"/>
                    <a:lumOff val="10000"/>
                  </a:schemeClr>
                </a:solidFill>
              </a:rPr>
              <a:t>Otherwise, the FOIA could be circumvented.</a:t>
            </a:r>
          </a:p>
        </p:txBody>
      </p:sp>
      <p:pic>
        <p:nvPicPr>
          <p:cNvPr id="50180"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59337" y="4288187"/>
            <a:ext cx="2610213" cy="22935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Scope (cont’d)</a:t>
            </a:r>
          </a:p>
        </p:txBody>
      </p:sp>
      <p:sp>
        <p:nvSpPr>
          <p:cNvPr id="3" name="Content Placeholder 2"/>
          <p:cNvSpPr>
            <a:spLocks noGrp="1"/>
          </p:cNvSpPr>
          <p:nvPr>
            <p:ph idx="1"/>
          </p:nvPr>
        </p:nvSpPr>
        <p:spPr/>
        <p:txBody>
          <a:bodyPr/>
          <a:lstStyle/>
          <a:p>
            <a:pPr>
              <a:defRPr/>
            </a:pPr>
            <a:r>
              <a:rPr lang="en-US" dirty="0">
                <a:solidFill>
                  <a:schemeClr val="accent1">
                    <a:lumMod val="90000"/>
                    <a:lumOff val="10000"/>
                  </a:schemeClr>
                </a:solidFill>
              </a:rPr>
              <a:t>A public entity can be the custodian of public records even if it does not have physical possession of them, as long as it has “administrative control” of the records.  </a:t>
            </a:r>
          </a:p>
          <a:p>
            <a:pPr>
              <a:defRPr/>
            </a:pPr>
            <a:endParaRPr lang="en-US" sz="1000" dirty="0">
              <a:solidFill>
                <a:schemeClr val="accent1">
                  <a:lumMod val="90000"/>
                  <a:lumOff val="10000"/>
                </a:schemeClr>
              </a:solidFill>
            </a:endParaRPr>
          </a:p>
          <a:p>
            <a:pPr>
              <a:buFont typeface="Wingdings" panose="05000000000000000000" pitchFamily="2" charset="2"/>
              <a:buNone/>
              <a:defRPr/>
            </a:pPr>
            <a:r>
              <a:rPr lang="en-US" dirty="0">
                <a:solidFill>
                  <a:schemeClr val="accent1">
                    <a:lumMod val="90000"/>
                    <a:lumOff val="10000"/>
                  </a:schemeClr>
                </a:solidFill>
              </a:rPr>
              <a:t>	</a:t>
            </a:r>
            <a:r>
              <a:rPr lang="en-US" sz="2400" dirty="0">
                <a:solidFill>
                  <a:schemeClr val="accent1">
                    <a:lumMod val="90000"/>
                    <a:lumOff val="10000"/>
                  </a:schemeClr>
                </a:solidFill>
              </a:rPr>
              <a:t>A.C.A. 25-19-103(1)(A).  </a:t>
            </a:r>
            <a:r>
              <a:rPr lang="en-US" sz="2400" i="1" dirty="0">
                <a:solidFill>
                  <a:schemeClr val="accent1">
                    <a:lumMod val="90000"/>
                    <a:lumOff val="10000"/>
                  </a:schemeClr>
                </a:solidFill>
              </a:rPr>
              <a:t>Fox v. </a:t>
            </a:r>
            <a:r>
              <a:rPr lang="en-US" sz="2400" i="1" dirty="0" err="1">
                <a:solidFill>
                  <a:schemeClr val="accent1">
                    <a:lumMod val="90000"/>
                    <a:lumOff val="10000"/>
                  </a:schemeClr>
                </a:solidFill>
              </a:rPr>
              <a:t>Perroni</a:t>
            </a:r>
            <a:r>
              <a:rPr lang="en-US" sz="2400" dirty="0">
                <a:solidFill>
                  <a:schemeClr val="accent1">
                    <a:lumMod val="90000"/>
                    <a:lumOff val="10000"/>
                  </a:schemeClr>
                </a:solidFill>
              </a:rPr>
              <a:t>, 358 Ark. 251 (2004).</a:t>
            </a:r>
          </a:p>
          <a:p>
            <a:pPr>
              <a:defRPr/>
            </a:pPr>
            <a:endParaRPr lang="en-US" dirty="0"/>
          </a:p>
        </p:txBody>
      </p:sp>
      <p:pic>
        <p:nvPicPr>
          <p:cNvPr id="5120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15497" y="4073925"/>
            <a:ext cx="2854053" cy="25078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FOIA Requests</a:t>
            </a:r>
          </a:p>
        </p:txBody>
      </p:sp>
      <p:pic>
        <p:nvPicPr>
          <p:cNvPr id="52228" name="Content Placeholder 4" descr="MCj02876330000[1]"/>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a:xfrm>
            <a:off x="1206273" y="2386416"/>
            <a:ext cx="2969342" cy="2428568"/>
          </a:xfrm>
        </p:spPr>
      </p:pic>
      <p:sp>
        <p:nvSpPr>
          <p:cNvPr id="3" name="Text Placeholder 2"/>
          <p:cNvSpPr>
            <a:spLocks noGrp="1"/>
          </p:cNvSpPr>
          <p:nvPr>
            <p:ph type="body" sz="half" idx="4294967295"/>
          </p:nvPr>
        </p:nvSpPr>
        <p:spPr>
          <a:xfrm>
            <a:off x="4471847" y="2386416"/>
            <a:ext cx="6553200" cy="2514600"/>
          </a:xfrm>
        </p:spPr>
        <p:txBody>
          <a:bodyPr/>
          <a:lstStyle/>
          <a:p>
            <a:pPr algn="l" eaLnBrk="1" hangingPunct="1">
              <a:lnSpc>
                <a:spcPct val="90000"/>
              </a:lnSpc>
              <a:defRPr/>
            </a:pPr>
            <a:r>
              <a:rPr lang="en-US" dirty="0">
                <a:solidFill>
                  <a:schemeClr val="accent1">
                    <a:lumMod val="90000"/>
                    <a:lumOff val="10000"/>
                  </a:schemeClr>
                </a:solidFill>
              </a:rPr>
              <a:t>Only “citizens” may request FOIAs.</a:t>
            </a:r>
          </a:p>
          <a:p>
            <a:pPr eaLnBrk="1" hangingPunct="1">
              <a:lnSpc>
                <a:spcPct val="90000"/>
              </a:lnSpc>
              <a:defRPr/>
            </a:pPr>
            <a:endParaRPr lang="en-US" sz="1000" dirty="0">
              <a:solidFill>
                <a:schemeClr val="accent1">
                  <a:lumMod val="90000"/>
                  <a:lumOff val="10000"/>
                </a:schemeClr>
              </a:solidFill>
            </a:endParaRPr>
          </a:p>
          <a:p>
            <a:pPr lvl="1" algn="l" eaLnBrk="1" hangingPunct="1">
              <a:lnSpc>
                <a:spcPct val="90000"/>
              </a:lnSpc>
              <a:defRPr/>
            </a:pPr>
            <a:r>
              <a:rPr lang="en-US" dirty="0">
                <a:solidFill>
                  <a:schemeClr val="accent1">
                    <a:lumMod val="90000"/>
                    <a:lumOff val="10000"/>
                  </a:schemeClr>
                </a:solidFill>
              </a:rPr>
              <a:t>Incarcerated felons are denied access to Department of Correction and Department of Community Correction records.</a:t>
            </a:r>
          </a:p>
          <a:p>
            <a:pPr>
              <a:defRPr/>
            </a:pP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defRPr/>
            </a:pPr>
            <a:r>
              <a:rPr lang="en-US" dirty="0"/>
              <a:t>FOIA Requests – Mode &amp; Specificity</a:t>
            </a:r>
          </a:p>
        </p:txBody>
      </p:sp>
      <p:sp>
        <p:nvSpPr>
          <p:cNvPr id="35843" name="Rectangle 3"/>
          <p:cNvSpPr>
            <a:spLocks noGrp="1" noChangeArrowheads="1"/>
          </p:cNvSpPr>
          <p:nvPr>
            <p:ph idx="1"/>
          </p:nvPr>
        </p:nvSpPr>
        <p:spPr/>
        <p:txBody>
          <a:bodyPr/>
          <a:lstStyle/>
          <a:p>
            <a:pPr eaLnBrk="1" hangingPunct="1">
              <a:defRPr/>
            </a:pPr>
            <a:r>
              <a:rPr lang="en-US" dirty="0">
                <a:solidFill>
                  <a:schemeClr val="accent1">
                    <a:lumMod val="90000"/>
                    <a:lumOff val="10000"/>
                  </a:schemeClr>
                </a:solidFill>
              </a:rPr>
              <a:t>Requests may be made in person, by telephone, mail, facsimile, electronic mail, or any other electronic means provided by the custodian.</a:t>
            </a:r>
          </a:p>
          <a:p>
            <a:pPr eaLnBrk="1" hangingPunct="1">
              <a:defRPr/>
            </a:pPr>
            <a:endParaRPr lang="en-US" sz="1000" dirty="0">
              <a:solidFill>
                <a:schemeClr val="accent1">
                  <a:lumMod val="90000"/>
                  <a:lumOff val="10000"/>
                </a:schemeClr>
              </a:solidFill>
            </a:endParaRPr>
          </a:p>
          <a:p>
            <a:pPr eaLnBrk="1" hangingPunct="1">
              <a:defRPr/>
            </a:pPr>
            <a:r>
              <a:rPr lang="en-US" dirty="0">
                <a:solidFill>
                  <a:schemeClr val="accent1">
                    <a:lumMod val="90000"/>
                    <a:lumOff val="10000"/>
                  </a:schemeClr>
                </a:solidFill>
              </a:rPr>
              <a:t>The request shall be sufficiently specific to enable the custodian to locate the records with reasonable effort.</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FOIA</a:t>
            </a:r>
          </a:p>
        </p:txBody>
      </p:sp>
      <p:graphicFrame>
        <p:nvGraphicFramePr>
          <p:cNvPr id="54276" name="Object 2"/>
          <p:cNvGraphicFramePr>
            <a:graphicFrameLocks noGrp="1" noChangeAspect="1"/>
          </p:cNvGraphicFramePr>
          <p:nvPr>
            <p:ph idx="1"/>
            <p:extLst>
              <p:ext uri="{D42A27DB-BD31-4B8C-83A1-F6EECF244321}">
                <p14:modId xmlns:p14="http://schemas.microsoft.com/office/powerpoint/2010/main" val="1687974362"/>
              </p:ext>
            </p:extLst>
          </p:nvPr>
        </p:nvGraphicFramePr>
        <p:xfrm>
          <a:off x="2607031" y="2703513"/>
          <a:ext cx="2432050" cy="2595562"/>
        </p:xfrm>
        <a:graphic>
          <a:graphicData uri="http://schemas.openxmlformats.org/presentationml/2006/ole">
            <mc:AlternateContent xmlns:mc="http://schemas.openxmlformats.org/markup-compatibility/2006">
              <mc:Choice xmlns:v="urn:schemas-microsoft-com:vml" Requires="v">
                <p:oleObj spid="_x0000_s6185" name="Clip" r:id="rId3" imgW="2431627" imgH="2595316" progId="MS_ClipArt_Gallery.2">
                  <p:embed/>
                </p:oleObj>
              </mc:Choice>
              <mc:Fallback>
                <p:oleObj name="Clip" r:id="rId3" imgW="2431627" imgH="2595316" progId="MS_ClipArt_Gallery.2">
                  <p:embed/>
                  <p:pic>
                    <p:nvPicPr>
                      <p:cNvPr id="54276"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07031" y="2703513"/>
                        <a:ext cx="2432050" cy="2595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 name="Text Placeholder 3"/>
          <p:cNvSpPr>
            <a:spLocks noGrp="1"/>
          </p:cNvSpPr>
          <p:nvPr>
            <p:ph type="body" sz="half" idx="4294967295"/>
          </p:nvPr>
        </p:nvSpPr>
        <p:spPr>
          <a:xfrm>
            <a:off x="5118456" y="2362200"/>
            <a:ext cx="4800600" cy="3763963"/>
          </a:xfrm>
        </p:spPr>
        <p:txBody>
          <a:bodyPr/>
          <a:lstStyle/>
          <a:p>
            <a:pPr>
              <a:defRPr/>
            </a:pPr>
            <a:r>
              <a:rPr lang="en-US" dirty="0">
                <a:solidFill>
                  <a:schemeClr val="accent1">
                    <a:lumMod val="90000"/>
                    <a:lumOff val="10000"/>
                  </a:schemeClr>
                </a:solidFill>
              </a:rPr>
              <a:t>Citizens may request copies in “any medium in which the record is readily available or in any format to which it is readily convertible” with existing software.</a:t>
            </a:r>
          </a:p>
          <a:p>
            <a:pPr>
              <a:defRPr/>
            </a:pP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FOIA (cont’d)</a:t>
            </a:r>
          </a:p>
        </p:txBody>
      </p:sp>
      <p:graphicFrame>
        <p:nvGraphicFramePr>
          <p:cNvPr id="55300" name="Object 2"/>
          <p:cNvGraphicFramePr>
            <a:graphicFrameLocks noGrp="1" noChangeAspect="1"/>
          </p:cNvGraphicFramePr>
          <p:nvPr>
            <p:ph idx="1"/>
            <p:extLst>
              <p:ext uri="{D42A27DB-BD31-4B8C-83A1-F6EECF244321}">
                <p14:modId xmlns:p14="http://schemas.microsoft.com/office/powerpoint/2010/main" val="427664937"/>
              </p:ext>
            </p:extLst>
          </p:nvPr>
        </p:nvGraphicFramePr>
        <p:xfrm>
          <a:off x="3155671" y="2625136"/>
          <a:ext cx="2432050" cy="2595562"/>
        </p:xfrm>
        <a:graphic>
          <a:graphicData uri="http://schemas.openxmlformats.org/presentationml/2006/ole">
            <mc:AlternateContent xmlns:mc="http://schemas.openxmlformats.org/markup-compatibility/2006">
              <mc:Choice xmlns:v="urn:schemas-microsoft-com:vml" Requires="v">
                <p:oleObj spid="_x0000_s7209" name="Clip" r:id="rId3" imgW="2431627" imgH="2595316" progId="MS_ClipArt_Gallery.2">
                  <p:embed/>
                </p:oleObj>
              </mc:Choice>
              <mc:Fallback>
                <p:oleObj name="Clip" r:id="rId3" imgW="2431627" imgH="2595316" progId="MS_ClipArt_Gallery.2">
                  <p:embed/>
                  <p:pic>
                    <p:nvPicPr>
                      <p:cNvPr id="5530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55671" y="2625136"/>
                        <a:ext cx="2432050" cy="2595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 name="Text Placeholder 3"/>
          <p:cNvSpPr>
            <a:spLocks noGrp="1"/>
          </p:cNvSpPr>
          <p:nvPr>
            <p:ph type="body" sz="half" idx="4294967295"/>
          </p:nvPr>
        </p:nvSpPr>
        <p:spPr>
          <a:xfrm>
            <a:off x="5667096" y="2625136"/>
            <a:ext cx="4800600" cy="2971800"/>
          </a:xfrm>
        </p:spPr>
        <p:txBody>
          <a:bodyPr/>
          <a:lstStyle/>
          <a:p>
            <a:pPr>
              <a:defRPr/>
            </a:pPr>
            <a:r>
              <a:rPr lang="en-US" dirty="0">
                <a:solidFill>
                  <a:schemeClr val="accent1">
                    <a:lumMod val="90000"/>
                    <a:lumOff val="10000"/>
                  </a:schemeClr>
                </a:solidFill>
              </a:rPr>
              <a:t>Custodian is still not required to compile information or create a record in response to a request.</a:t>
            </a:r>
          </a:p>
          <a:p>
            <a:pPr>
              <a:defRPr/>
            </a:pP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FOIA Compliance</a:t>
            </a:r>
          </a:p>
        </p:txBody>
      </p:sp>
      <p:sp>
        <p:nvSpPr>
          <p:cNvPr id="3" name="Content Placeholder 2"/>
          <p:cNvSpPr>
            <a:spLocks noGrp="1"/>
          </p:cNvSpPr>
          <p:nvPr>
            <p:ph idx="1"/>
          </p:nvPr>
        </p:nvSpPr>
        <p:spPr/>
        <p:txBody>
          <a:bodyPr/>
          <a:lstStyle/>
          <a:p>
            <a:pPr eaLnBrk="1" hangingPunct="1">
              <a:lnSpc>
                <a:spcPct val="80000"/>
              </a:lnSpc>
              <a:spcBef>
                <a:spcPts val="0"/>
              </a:spcBef>
              <a:spcAft>
                <a:spcPts val="2400"/>
              </a:spcAft>
              <a:defRPr/>
            </a:pPr>
            <a:r>
              <a:rPr lang="en-US" dirty="0">
                <a:solidFill>
                  <a:schemeClr val="accent1">
                    <a:lumMod val="90000"/>
                    <a:lumOff val="10000"/>
                  </a:schemeClr>
                </a:solidFill>
              </a:rPr>
              <a:t>Requires immediate access unless records are in “active use or storage.”</a:t>
            </a:r>
            <a:endParaRPr lang="en-US" sz="1000" dirty="0">
              <a:solidFill>
                <a:schemeClr val="accent1">
                  <a:lumMod val="90000"/>
                  <a:lumOff val="10000"/>
                </a:schemeClr>
              </a:solidFill>
            </a:endParaRPr>
          </a:p>
          <a:p>
            <a:pPr eaLnBrk="1" hangingPunct="1">
              <a:lnSpc>
                <a:spcPct val="80000"/>
              </a:lnSpc>
              <a:spcBef>
                <a:spcPts val="0"/>
              </a:spcBef>
              <a:spcAft>
                <a:spcPts val="2400"/>
              </a:spcAft>
              <a:defRPr/>
            </a:pPr>
            <a:r>
              <a:rPr lang="en-US" dirty="0">
                <a:solidFill>
                  <a:schemeClr val="accent1">
                    <a:lumMod val="90000"/>
                    <a:lumOff val="10000"/>
                  </a:schemeClr>
                </a:solidFill>
              </a:rPr>
              <a:t>If </a:t>
            </a:r>
            <a:r>
              <a:rPr lang="en-US" i="1" dirty="0">
                <a:solidFill>
                  <a:schemeClr val="accent1">
                    <a:lumMod val="90000"/>
                    <a:lumOff val="10000"/>
                  </a:schemeClr>
                </a:solidFill>
              </a:rPr>
              <a:t>in</a:t>
            </a:r>
            <a:r>
              <a:rPr lang="en-US" dirty="0">
                <a:solidFill>
                  <a:schemeClr val="accent1">
                    <a:lumMod val="90000"/>
                    <a:lumOff val="10000"/>
                  </a:schemeClr>
                </a:solidFill>
              </a:rPr>
              <a:t> active use or storage, custodian must certify that fact in writing and set time within three (3) working days to provide the records.</a:t>
            </a:r>
          </a:p>
          <a:p>
            <a:pPr>
              <a:spcBef>
                <a:spcPts val="0"/>
              </a:spcBef>
              <a:spcAft>
                <a:spcPts val="2400"/>
              </a:spcAft>
              <a:defRPr/>
            </a:pPr>
            <a:r>
              <a:rPr lang="en-US" dirty="0">
                <a:solidFill>
                  <a:schemeClr val="accent1">
                    <a:lumMod val="90000"/>
                    <a:lumOff val="10000"/>
                  </a:schemeClr>
                </a:solidFill>
              </a:rPr>
              <a:t>Determine to what extent records are public or non-public; redact exempt portions; and provide the public records.</a:t>
            </a:r>
          </a:p>
          <a:p>
            <a:pPr>
              <a:spcBef>
                <a:spcPts val="0"/>
              </a:spcBef>
              <a:spcAft>
                <a:spcPts val="2400"/>
              </a:spcAft>
              <a:defRPr/>
            </a:pPr>
            <a:r>
              <a:rPr lang="en-US" dirty="0">
                <a:solidFill>
                  <a:schemeClr val="accent1">
                    <a:lumMod val="90000"/>
                    <a:lumOff val="10000"/>
                  </a:schemeClr>
                </a:solidFill>
              </a:rPr>
              <a:t>An agency that is not the custodian of requested records should identify the proper custodian, if known or readily ascertainable.</a:t>
            </a:r>
          </a:p>
          <a:p>
            <a:pPr>
              <a:defRPr/>
            </a:pP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COPIES</a:t>
            </a:r>
          </a:p>
        </p:txBody>
      </p:sp>
      <p:graphicFrame>
        <p:nvGraphicFramePr>
          <p:cNvPr id="63492" name="Object 2"/>
          <p:cNvGraphicFramePr>
            <a:graphicFrameLocks noGrp="1" noChangeAspect="1"/>
          </p:cNvGraphicFramePr>
          <p:nvPr>
            <p:ph idx="1"/>
            <p:extLst>
              <p:ext uri="{D42A27DB-BD31-4B8C-83A1-F6EECF244321}">
                <p14:modId xmlns:p14="http://schemas.microsoft.com/office/powerpoint/2010/main" val="3296622428"/>
              </p:ext>
            </p:extLst>
          </p:nvPr>
        </p:nvGraphicFramePr>
        <p:xfrm>
          <a:off x="3315734" y="2819400"/>
          <a:ext cx="1903194" cy="1801813"/>
        </p:xfrm>
        <a:graphic>
          <a:graphicData uri="http://schemas.openxmlformats.org/presentationml/2006/ole">
            <mc:AlternateContent xmlns:mc="http://schemas.openxmlformats.org/markup-compatibility/2006">
              <mc:Choice xmlns:v="urn:schemas-microsoft-com:vml" Requires="v">
                <p:oleObj spid="_x0000_s8233" name="Clip" r:id="rId3" imgW="1311164" imgH="1240825" progId="MS_ClipArt_Gallery.2">
                  <p:embed/>
                </p:oleObj>
              </mc:Choice>
              <mc:Fallback>
                <p:oleObj name="Clip" r:id="rId3" imgW="1311164" imgH="1240825" progId="MS_ClipArt_Gallery.2">
                  <p:embed/>
                  <p:pic>
                    <p:nvPicPr>
                      <p:cNvPr id="63492"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15734" y="2819400"/>
                        <a:ext cx="1903194" cy="1801813"/>
                      </a:xfrm>
                      <a:prstGeom prst="rect">
                        <a:avLst/>
                      </a:prstGeom>
                      <a:noFill/>
                      <a:ln>
                        <a:noFill/>
                      </a:ln>
                      <a:effectLst/>
                    </p:spPr>
                  </p:pic>
                </p:oleObj>
              </mc:Fallback>
            </mc:AlternateContent>
          </a:graphicData>
        </a:graphic>
      </p:graphicFrame>
      <p:sp>
        <p:nvSpPr>
          <p:cNvPr id="4" name="Text Placeholder 3"/>
          <p:cNvSpPr>
            <a:spLocks noGrp="1"/>
          </p:cNvSpPr>
          <p:nvPr>
            <p:ph type="body" sz="half" idx="4294967295"/>
          </p:nvPr>
        </p:nvSpPr>
        <p:spPr>
          <a:xfrm>
            <a:off x="5919649" y="2615406"/>
            <a:ext cx="3276600" cy="2209800"/>
          </a:xfrm>
        </p:spPr>
        <p:txBody>
          <a:bodyPr/>
          <a:lstStyle/>
          <a:p>
            <a:pPr>
              <a:defRPr/>
            </a:pPr>
            <a:r>
              <a:rPr lang="en-US" dirty="0">
                <a:solidFill>
                  <a:schemeClr val="accent1">
                    <a:lumMod val="90000"/>
                    <a:lumOff val="10000"/>
                  </a:schemeClr>
                </a:solidFill>
              </a:rPr>
              <a:t>A citizen may:</a:t>
            </a:r>
          </a:p>
          <a:p>
            <a:pPr>
              <a:defRPr/>
            </a:pPr>
            <a:endParaRPr lang="en-US" sz="1000" dirty="0">
              <a:solidFill>
                <a:schemeClr val="accent1">
                  <a:lumMod val="90000"/>
                  <a:lumOff val="10000"/>
                </a:schemeClr>
              </a:solidFill>
            </a:endParaRPr>
          </a:p>
          <a:p>
            <a:pPr>
              <a:buFont typeface="Wingdings" panose="05000000000000000000" pitchFamily="2" charset="2"/>
              <a:buNone/>
              <a:defRPr/>
            </a:pPr>
            <a:r>
              <a:rPr lang="en-US" dirty="0">
                <a:solidFill>
                  <a:schemeClr val="accent1">
                    <a:lumMod val="90000"/>
                    <a:lumOff val="10000"/>
                  </a:schemeClr>
                </a:solidFill>
              </a:rPr>
              <a:t>	“inspect, copy or </a:t>
            </a:r>
            <a:r>
              <a:rPr lang="en-US" i="1" dirty="0">
                <a:solidFill>
                  <a:schemeClr val="accent1">
                    <a:lumMod val="90000"/>
                    <a:lumOff val="10000"/>
                  </a:schemeClr>
                </a:solidFill>
              </a:rPr>
              <a:t>receive</a:t>
            </a:r>
            <a:r>
              <a:rPr lang="en-US" dirty="0">
                <a:solidFill>
                  <a:schemeClr val="accent1">
                    <a:lumMod val="90000"/>
                    <a:lumOff val="10000"/>
                  </a:schemeClr>
                </a:solidFill>
              </a:rPr>
              <a:t> </a:t>
            </a:r>
            <a:r>
              <a:rPr lang="en-US" i="1" dirty="0">
                <a:solidFill>
                  <a:schemeClr val="accent1">
                    <a:lumMod val="90000"/>
                    <a:lumOff val="10000"/>
                  </a:schemeClr>
                </a:solidFill>
              </a:rPr>
              <a:t>copies</a:t>
            </a:r>
            <a:r>
              <a:rPr lang="en-US" dirty="0">
                <a:solidFill>
                  <a:schemeClr val="accent1">
                    <a:lumMod val="90000"/>
                    <a:lumOff val="10000"/>
                  </a:schemeClr>
                </a:solidFill>
              </a:rPr>
              <a:t> of public records.”</a:t>
            </a:r>
          </a:p>
          <a:p>
            <a:pPr>
              <a:defRPr/>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a:t>Legislative Intent</a:t>
            </a:r>
          </a:p>
        </p:txBody>
      </p:sp>
      <p:sp>
        <p:nvSpPr>
          <p:cNvPr id="3" name="Content Placeholder 2"/>
          <p:cNvSpPr>
            <a:spLocks noGrp="1"/>
          </p:cNvSpPr>
          <p:nvPr>
            <p:ph idx="1"/>
          </p:nvPr>
        </p:nvSpPr>
        <p:spPr/>
        <p:txBody>
          <a:bodyPr/>
          <a:lstStyle/>
          <a:p>
            <a:pPr eaLnBrk="1" hangingPunct="1">
              <a:lnSpc>
                <a:spcPct val="90000"/>
              </a:lnSpc>
              <a:defRPr/>
            </a:pPr>
            <a:r>
              <a:rPr lang="en-US" dirty="0">
                <a:solidFill>
                  <a:schemeClr val="accent1">
                    <a:lumMod val="90000"/>
                    <a:lumOff val="10000"/>
                  </a:schemeClr>
                </a:solidFill>
              </a:rPr>
              <a:t>A.C.A. </a:t>
            </a:r>
            <a:r>
              <a:rPr lang="en-US" dirty="0">
                <a:solidFill>
                  <a:schemeClr val="accent1">
                    <a:lumMod val="90000"/>
                    <a:lumOff val="10000"/>
                  </a:schemeClr>
                </a:solidFill>
                <a:cs typeface="Times New Roman" pitchFamily="18" charset="0"/>
              </a:rPr>
              <a:t>§ </a:t>
            </a:r>
            <a:r>
              <a:rPr lang="en-US" dirty="0">
                <a:solidFill>
                  <a:schemeClr val="accent1">
                    <a:lumMod val="90000"/>
                    <a:lumOff val="10000"/>
                  </a:schemeClr>
                </a:solidFill>
              </a:rPr>
              <a:t>25-19-102:</a:t>
            </a:r>
          </a:p>
          <a:p>
            <a:pPr eaLnBrk="1" hangingPunct="1">
              <a:lnSpc>
                <a:spcPct val="90000"/>
              </a:lnSpc>
              <a:defRPr/>
            </a:pPr>
            <a:endParaRPr lang="en-US" sz="1000" dirty="0">
              <a:solidFill>
                <a:schemeClr val="accent1">
                  <a:lumMod val="90000"/>
                  <a:lumOff val="10000"/>
                </a:schemeClr>
              </a:solidFill>
            </a:endParaRPr>
          </a:p>
          <a:p>
            <a:pPr lvl="1" eaLnBrk="1" hangingPunct="1">
              <a:lnSpc>
                <a:spcPct val="90000"/>
              </a:lnSpc>
              <a:spcBef>
                <a:spcPts val="0"/>
              </a:spcBef>
              <a:spcAft>
                <a:spcPts val="1800"/>
              </a:spcAft>
              <a:defRPr/>
            </a:pPr>
            <a:r>
              <a:rPr lang="en-US" dirty="0">
                <a:solidFill>
                  <a:schemeClr val="accent1">
                    <a:lumMod val="90000"/>
                    <a:lumOff val="10000"/>
                  </a:schemeClr>
                </a:solidFill>
              </a:rPr>
              <a:t>To insure that electors or their representatives are fully advised of the activities and decisions of their public officials.</a:t>
            </a:r>
          </a:p>
          <a:p>
            <a:pPr lvl="1" eaLnBrk="1" hangingPunct="1">
              <a:lnSpc>
                <a:spcPct val="90000"/>
              </a:lnSpc>
              <a:spcBef>
                <a:spcPts val="0"/>
              </a:spcBef>
              <a:spcAft>
                <a:spcPts val="1800"/>
              </a:spcAft>
              <a:defRPr/>
            </a:pPr>
            <a:r>
              <a:rPr lang="en-US" dirty="0">
                <a:solidFill>
                  <a:schemeClr val="accent1">
                    <a:lumMod val="90000"/>
                    <a:lumOff val="10000"/>
                  </a:schemeClr>
                </a:solidFill>
              </a:rPr>
              <a:t>Caselaw sets forth liberal interpretation rule (</a:t>
            </a:r>
            <a:r>
              <a:rPr lang="en-US" i="1" dirty="0" err="1">
                <a:solidFill>
                  <a:schemeClr val="accent1">
                    <a:lumMod val="90000"/>
                    <a:lumOff val="10000"/>
                  </a:schemeClr>
                </a:solidFill>
              </a:rPr>
              <a:t>Laman</a:t>
            </a:r>
            <a:r>
              <a:rPr lang="en-US" i="1" dirty="0">
                <a:solidFill>
                  <a:schemeClr val="accent1">
                    <a:lumMod val="90000"/>
                    <a:lumOff val="10000"/>
                  </a:schemeClr>
                </a:solidFill>
              </a:rPr>
              <a:t> v. McCord</a:t>
            </a:r>
            <a:r>
              <a:rPr lang="en-US" dirty="0">
                <a:solidFill>
                  <a:schemeClr val="accent1">
                    <a:lumMod val="90000"/>
                    <a:lumOff val="10000"/>
                  </a:schemeClr>
                </a:solidFill>
              </a:rPr>
              <a:t>, 245 Ark.401 (1968))</a:t>
            </a:r>
            <a:endParaRPr lang="en-US" sz="1000" dirty="0">
              <a:solidFill>
                <a:schemeClr val="accent1">
                  <a:lumMod val="90000"/>
                  <a:lumOff val="10000"/>
                </a:schemeClr>
              </a:solidFill>
            </a:endParaRPr>
          </a:p>
          <a:p>
            <a:pPr lvl="1" algn="l" eaLnBrk="1" hangingPunct="1">
              <a:lnSpc>
                <a:spcPct val="90000"/>
              </a:lnSpc>
              <a:spcBef>
                <a:spcPts val="0"/>
              </a:spcBef>
              <a:spcAft>
                <a:spcPts val="1800"/>
              </a:spcAft>
              <a:defRPr/>
            </a:pPr>
            <a:r>
              <a:rPr lang="en-US" dirty="0">
                <a:solidFill>
                  <a:schemeClr val="accent1">
                    <a:lumMod val="90000"/>
                    <a:lumOff val="10000"/>
                  </a:schemeClr>
                </a:solidFill>
              </a:rPr>
              <a:t>Exemptions to be narrowly construed (</a:t>
            </a:r>
            <a:r>
              <a:rPr lang="en-US" i="1" dirty="0">
                <a:solidFill>
                  <a:schemeClr val="accent1">
                    <a:lumMod val="90000"/>
                    <a:lumOff val="10000"/>
                  </a:schemeClr>
                </a:solidFill>
              </a:rPr>
              <a:t>Bryant v. Mars</a:t>
            </a:r>
            <a:r>
              <a:rPr lang="en-US" dirty="0">
                <a:solidFill>
                  <a:schemeClr val="accent1">
                    <a:lumMod val="90000"/>
                    <a:lumOff val="10000"/>
                  </a:schemeClr>
                </a:solidFill>
              </a:rPr>
              <a:t>, 309 Ark. 480 (1992); </a:t>
            </a:r>
            <a:r>
              <a:rPr lang="en-US" i="1" dirty="0" err="1">
                <a:solidFill>
                  <a:schemeClr val="accent1">
                    <a:lumMod val="90000"/>
                    <a:lumOff val="10000"/>
                  </a:schemeClr>
                </a:solidFill>
              </a:rPr>
              <a:t>Orsini</a:t>
            </a:r>
            <a:r>
              <a:rPr lang="en-US" i="1" dirty="0">
                <a:solidFill>
                  <a:schemeClr val="accent1">
                    <a:lumMod val="90000"/>
                    <a:lumOff val="10000"/>
                  </a:schemeClr>
                </a:solidFill>
              </a:rPr>
              <a:t> v.     State</a:t>
            </a:r>
            <a:r>
              <a:rPr lang="en-US" dirty="0">
                <a:solidFill>
                  <a:schemeClr val="accent1">
                    <a:lumMod val="90000"/>
                    <a:lumOff val="10000"/>
                  </a:schemeClr>
                </a:solidFill>
              </a:rPr>
              <a:t>, 340 Ark. 665 (2000)).</a:t>
            </a:r>
          </a:p>
          <a:p>
            <a:pPr marL="0" indent="0" eaLnBrk="1" hangingPunct="1">
              <a:buNone/>
              <a:defRPr/>
            </a:pP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COPIES (Cont’d)</a:t>
            </a:r>
          </a:p>
        </p:txBody>
      </p:sp>
      <p:graphicFrame>
        <p:nvGraphicFramePr>
          <p:cNvPr id="64516" name="Object 2"/>
          <p:cNvGraphicFramePr>
            <a:graphicFrameLocks noGrp="1" noChangeAspect="1"/>
          </p:cNvGraphicFramePr>
          <p:nvPr>
            <p:ph idx="1"/>
            <p:extLst>
              <p:ext uri="{D42A27DB-BD31-4B8C-83A1-F6EECF244321}">
                <p14:modId xmlns:p14="http://schemas.microsoft.com/office/powerpoint/2010/main" val="1756160211"/>
              </p:ext>
            </p:extLst>
          </p:nvPr>
        </p:nvGraphicFramePr>
        <p:xfrm>
          <a:off x="2727955" y="2544647"/>
          <a:ext cx="1890712" cy="2127366"/>
        </p:xfrm>
        <a:graphic>
          <a:graphicData uri="http://schemas.openxmlformats.org/presentationml/2006/ole">
            <mc:AlternateContent xmlns:mc="http://schemas.openxmlformats.org/markup-compatibility/2006">
              <mc:Choice xmlns:v="urn:schemas-microsoft-com:vml" Requires="v">
                <p:oleObj spid="_x0000_s9257" name="Clip" r:id="rId3" imgW="1192132" imgH="1340893" progId="MS_ClipArt_Gallery.2">
                  <p:embed/>
                </p:oleObj>
              </mc:Choice>
              <mc:Fallback>
                <p:oleObj name="Clip" r:id="rId3" imgW="1192132" imgH="1340893" progId="MS_ClipArt_Gallery.2">
                  <p:embed/>
                  <p:pic>
                    <p:nvPicPr>
                      <p:cNvPr id="64516"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27955" y="2544647"/>
                        <a:ext cx="1890712" cy="2127366"/>
                      </a:xfrm>
                      <a:prstGeom prst="rect">
                        <a:avLst/>
                      </a:prstGeom>
                      <a:noFill/>
                      <a:ln>
                        <a:noFill/>
                      </a:ln>
                      <a:effectLst/>
                    </p:spPr>
                  </p:pic>
                </p:oleObj>
              </mc:Fallback>
            </mc:AlternateContent>
          </a:graphicData>
        </a:graphic>
      </p:graphicFrame>
      <p:sp>
        <p:nvSpPr>
          <p:cNvPr id="4" name="Text Placeholder 3"/>
          <p:cNvSpPr>
            <a:spLocks noGrp="1"/>
          </p:cNvSpPr>
          <p:nvPr>
            <p:ph type="body" sz="half" idx="4294967295"/>
          </p:nvPr>
        </p:nvSpPr>
        <p:spPr>
          <a:xfrm>
            <a:off x="5318753" y="2438400"/>
            <a:ext cx="4800600" cy="3535363"/>
          </a:xfrm>
        </p:spPr>
        <p:txBody>
          <a:bodyPr/>
          <a:lstStyle/>
          <a:p>
            <a:pPr>
              <a:defRPr/>
            </a:pPr>
            <a:r>
              <a:rPr lang="en-US" dirty="0">
                <a:solidFill>
                  <a:schemeClr val="accent1">
                    <a:lumMod val="90000"/>
                    <a:lumOff val="10000"/>
                  </a:schemeClr>
                </a:solidFill>
              </a:rPr>
              <a:t>“Upon request and payment of a fee, the custodian shall furnish copies of public records if the custodian has the necessary duplicating equipment.”</a:t>
            </a:r>
          </a:p>
          <a:p>
            <a:pPr>
              <a:defRPr/>
            </a:pP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8B400D-C98C-43AA-98A0-91BC74F7BAF8}"/>
              </a:ext>
            </a:extLst>
          </p:cNvPr>
          <p:cNvSpPr>
            <a:spLocks noGrp="1"/>
          </p:cNvSpPr>
          <p:nvPr>
            <p:ph type="title"/>
          </p:nvPr>
        </p:nvSpPr>
        <p:spPr/>
        <p:txBody>
          <a:bodyPr/>
          <a:lstStyle/>
          <a:p>
            <a:r>
              <a:rPr lang="en-US" dirty="0"/>
              <a:t>2021 FOIA  Acts</a:t>
            </a:r>
          </a:p>
        </p:txBody>
      </p:sp>
      <p:sp>
        <p:nvSpPr>
          <p:cNvPr id="3" name="Content Placeholder 2">
            <a:extLst>
              <a:ext uri="{FF2B5EF4-FFF2-40B4-BE49-F238E27FC236}">
                <a16:creationId xmlns:a16="http://schemas.microsoft.com/office/drawing/2014/main" id="{5A35CD46-F39D-4AD4-8751-0B7B59B51DF1}"/>
              </a:ext>
            </a:extLst>
          </p:cNvPr>
          <p:cNvSpPr>
            <a:spLocks noGrp="1"/>
          </p:cNvSpPr>
          <p:nvPr>
            <p:ph idx="1"/>
          </p:nvPr>
        </p:nvSpPr>
        <p:spPr>
          <a:xfrm>
            <a:off x="838200" y="1466660"/>
            <a:ext cx="10515600" cy="5631257"/>
          </a:xfrm>
        </p:spPr>
        <p:txBody>
          <a:bodyPr>
            <a:normAutofit fontScale="70000" lnSpcReduction="20000"/>
          </a:bodyPr>
          <a:lstStyle/>
          <a:p>
            <a:pPr marL="0" indent="0">
              <a:buNone/>
            </a:pPr>
            <a:r>
              <a:rPr lang="en-US" dirty="0">
                <a:solidFill>
                  <a:schemeClr val="accent1"/>
                </a:solidFill>
              </a:rPr>
              <a:t> </a:t>
            </a:r>
          </a:p>
          <a:p>
            <a:pPr lvl="0"/>
            <a:r>
              <a:rPr lang="en-US" u="sng" dirty="0">
                <a:solidFill>
                  <a:schemeClr val="accent1">
                    <a:lumMod val="90000"/>
                    <a:lumOff val="10000"/>
                  </a:schemeClr>
                </a:solidFill>
                <a:hlinkClick r:id="rId2">
                  <a:extLst>
                    <a:ext uri="{A12FA001-AC4F-418D-AE19-62706E023703}">
                      <ahyp:hlinkClr xmlns:ahyp="http://schemas.microsoft.com/office/drawing/2018/hyperlinkcolor" val="tx"/>
                    </a:ext>
                  </a:extLst>
                </a:hlinkClick>
              </a:rPr>
              <a:t>Act 310</a:t>
            </a:r>
            <a:r>
              <a:rPr lang="en-US" dirty="0">
                <a:solidFill>
                  <a:schemeClr val="accent1">
                    <a:lumMod val="90000"/>
                    <a:lumOff val="10000"/>
                  </a:schemeClr>
                </a:solidFill>
              </a:rPr>
              <a:t> – Allows for photography of public records under FOIA. </a:t>
            </a:r>
          </a:p>
          <a:p>
            <a:pPr marL="0" indent="0">
              <a:buNone/>
            </a:pPr>
            <a:r>
              <a:rPr lang="en-US" dirty="0">
                <a:solidFill>
                  <a:schemeClr val="accent1">
                    <a:lumMod val="90000"/>
                    <a:lumOff val="10000"/>
                  </a:schemeClr>
                </a:solidFill>
              </a:rPr>
              <a:t>	“Copy” includes the ability of a citizen to capture still and moving images through image capture,</a:t>
            </a:r>
          </a:p>
          <a:p>
            <a:pPr marL="0" indent="0">
              <a:buNone/>
            </a:pPr>
            <a:r>
              <a:rPr lang="en-US" dirty="0">
                <a:solidFill>
                  <a:schemeClr val="accent1">
                    <a:lumMod val="90000"/>
                    <a:lumOff val="10000"/>
                  </a:schemeClr>
                </a:solidFill>
              </a:rPr>
              <a:t>	including still and moving photography and video and digital recording.  Effective July 28, 2021.</a:t>
            </a:r>
          </a:p>
          <a:p>
            <a:endParaRPr lang="en-US" dirty="0">
              <a:solidFill>
                <a:schemeClr val="accent1">
                  <a:lumMod val="90000"/>
                  <a:lumOff val="10000"/>
                </a:schemeClr>
              </a:solidFill>
            </a:endParaRPr>
          </a:p>
          <a:p>
            <a:pPr lvl="0"/>
            <a:r>
              <a:rPr lang="en-US" u="sng" dirty="0">
                <a:solidFill>
                  <a:schemeClr val="accent1">
                    <a:lumMod val="90000"/>
                    <a:lumOff val="10000"/>
                  </a:schemeClr>
                </a:solidFill>
                <a:hlinkClick r:id="rId3">
                  <a:extLst>
                    <a:ext uri="{A12FA001-AC4F-418D-AE19-62706E023703}">
                      <ahyp:hlinkClr xmlns:ahyp="http://schemas.microsoft.com/office/drawing/2018/hyperlinkcolor" val="tx"/>
                    </a:ext>
                  </a:extLst>
                </a:hlinkClick>
              </a:rPr>
              <a:t>Act 658</a:t>
            </a:r>
            <a:r>
              <a:rPr lang="en-US" dirty="0">
                <a:solidFill>
                  <a:schemeClr val="accent1">
                    <a:lumMod val="90000"/>
                    <a:lumOff val="10000"/>
                  </a:schemeClr>
                </a:solidFill>
              </a:rPr>
              <a:t> -- Amends process governing disclosure of a public employee’s gross salary amount under FOIA. </a:t>
            </a:r>
          </a:p>
          <a:p>
            <a:pPr marL="0" indent="0">
              <a:buNone/>
            </a:pPr>
            <a:r>
              <a:rPr lang="en-US" dirty="0">
                <a:solidFill>
                  <a:schemeClr val="accent1">
                    <a:lumMod val="90000"/>
                    <a:lumOff val="10000"/>
                  </a:schemeClr>
                </a:solidFill>
              </a:rPr>
              <a:t>	Effective July 28, 2021.</a:t>
            </a:r>
          </a:p>
          <a:p>
            <a:pPr marL="0" indent="0">
              <a:buNone/>
            </a:pPr>
            <a:endParaRPr lang="en-US" dirty="0">
              <a:solidFill>
                <a:schemeClr val="accent1">
                  <a:lumMod val="90000"/>
                  <a:lumOff val="10000"/>
                </a:schemeClr>
              </a:solidFill>
            </a:endParaRPr>
          </a:p>
          <a:p>
            <a:r>
              <a:rPr lang="en-US" u="sng" dirty="0">
                <a:solidFill>
                  <a:schemeClr val="accent1">
                    <a:lumMod val="90000"/>
                    <a:lumOff val="10000"/>
                  </a:schemeClr>
                </a:solidFill>
                <a:hlinkClick r:id="rId4">
                  <a:extLst>
                    <a:ext uri="{A12FA001-AC4F-418D-AE19-62706E023703}">
                      <ahyp:hlinkClr xmlns:ahyp="http://schemas.microsoft.com/office/drawing/2018/hyperlinkcolor" val="tx"/>
                    </a:ext>
                  </a:extLst>
                </a:hlinkClick>
              </a:rPr>
              <a:t>Act 56</a:t>
            </a:r>
            <a:r>
              <a:rPr lang="en-US" dirty="0">
                <a:solidFill>
                  <a:schemeClr val="accent1">
                    <a:lumMod val="90000"/>
                    <a:lumOff val="10000"/>
                  </a:schemeClr>
                </a:solidFill>
              </a:rPr>
              <a:t> – Amends FOIA to allow for electronic public meetings.  	</a:t>
            </a:r>
          </a:p>
          <a:p>
            <a:pPr marL="0" indent="0">
              <a:buNone/>
            </a:pPr>
            <a:r>
              <a:rPr lang="en-US" dirty="0">
                <a:solidFill>
                  <a:schemeClr val="accent1">
                    <a:lumMod val="90000"/>
                    <a:lumOff val="10000"/>
                  </a:schemeClr>
                </a:solidFill>
              </a:rPr>
              <a:t>	EMERGENCY CLAUSE Effective February 2, 2021.</a:t>
            </a:r>
          </a:p>
          <a:p>
            <a:pPr marL="0" indent="0">
              <a:buNone/>
            </a:pPr>
            <a:endParaRPr lang="en-US" dirty="0">
              <a:solidFill>
                <a:schemeClr val="accent1">
                  <a:lumMod val="90000"/>
                  <a:lumOff val="10000"/>
                </a:schemeClr>
              </a:solidFill>
            </a:endParaRPr>
          </a:p>
          <a:p>
            <a:r>
              <a:rPr lang="en-US" dirty="0">
                <a:solidFill>
                  <a:schemeClr val="accent1">
                    <a:lumMod val="90000"/>
                    <a:lumOff val="10000"/>
                  </a:schemeClr>
                </a:solidFill>
              </a:rPr>
              <a:t>Act 572-Attorney Fees</a:t>
            </a:r>
          </a:p>
          <a:p>
            <a:r>
              <a:rPr lang="en-US" dirty="0">
                <a:solidFill>
                  <a:schemeClr val="accent1">
                    <a:lumMod val="90000"/>
                    <a:lumOff val="10000"/>
                  </a:schemeClr>
                </a:solidFill>
              </a:rPr>
              <a:t>Act 649-Workforce Services</a:t>
            </a:r>
          </a:p>
          <a:p>
            <a:r>
              <a:rPr lang="en-US" dirty="0">
                <a:solidFill>
                  <a:schemeClr val="accent1">
                    <a:lumMod val="90000"/>
                    <a:lumOff val="10000"/>
                  </a:schemeClr>
                </a:solidFill>
              </a:rPr>
              <a:t>Act 727-Ballots</a:t>
            </a:r>
          </a:p>
          <a:p>
            <a:r>
              <a:rPr lang="en-US" dirty="0">
                <a:solidFill>
                  <a:schemeClr val="accent1">
                    <a:lumMod val="90000"/>
                    <a:lumOff val="10000"/>
                  </a:schemeClr>
                </a:solidFill>
              </a:rPr>
              <a:t>Act 889-Lottery winners</a:t>
            </a:r>
          </a:p>
          <a:p>
            <a:endParaRPr lang="en-US" dirty="0"/>
          </a:p>
        </p:txBody>
      </p:sp>
    </p:spTree>
    <p:extLst>
      <p:ext uri="{BB962C8B-B14F-4D97-AF65-F5344CB8AC3E}">
        <p14:creationId xmlns:p14="http://schemas.microsoft.com/office/powerpoint/2010/main" val="128037309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Exemptions to Access in the FOIA</a:t>
            </a:r>
          </a:p>
        </p:txBody>
      </p:sp>
      <p:sp>
        <p:nvSpPr>
          <p:cNvPr id="3" name="Content Placeholder 2"/>
          <p:cNvSpPr>
            <a:spLocks noGrp="1"/>
          </p:cNvSpPr>
          <p:nvPr>
            <p:ph idx="1"/>
          </p:nvPr>
        </p:nvSpPr>
        <p:spPr/>
        <p:txBody>
          <a:bodyPr>
            <a:normAutofit fontScale="70000" lnSpcReduction="20000"/>
          </a:bodyPr>
          <a:lstStyle/>
          <a:p>
            <a:pPr lvl="1" eaLnBrk="1" hangingPunct="1">
              <a:lnSpc>
                <a:spcPct val="80000"/>
              </a:lnSpc>
              <a:defRPr/>
            </a:pPr>
            <a:endParaRPr lang="en-US" sz="1000" dirty="0"/>
          </a:p>
          <a:p>
            <a:pPr eaLnBrk="1" hangingPunct="1">
              <a:lnSpc>
                <a:spcPct val="80000"/>
              </a:lnSpc>
              <a:defRPr/>
            </a:pPr>
            <a:r>
              <a:rPr lang="en-US" dirty="0">
                <a:solidFill>
                  <a:schemeClr val="accent1">
                    <a:lumMod val="90000"/>
                    <a:lumOff val="10000"/>
                  </a:schemeClr>
                </a:solidFill>
              </a:rPr>
              <a:t>State Income Tax Records</a:t>
            </a:r>
          </a:p>
          <a:p>
            <a:pPr marL="914400" eaLnBrk="1" hangingPunct="1">
              <a:lnSpc>
                <a:spcPct val="80000"/>
              </a:lnSpc>
              <a:buFont typeface="Wingdings" panose="05000000000000000000" pitchFamily="2" charset="2"/>
              <a:buChar char="§"/>
              <a:defRPr/>
            </a:pPr>
            <a:r>
              <a:rPr lang="en-US" dirty="0">
                <a:solidFill>
                  <a:schemeClr val="accent1">
                    <a:lumMod val="90000"/>
                    <a:lumOff val="10000"/>
                  </a:schemeClr>
                </a:solidFill>
              </a:rPr>
              <a:t>Individual and Corporate Income Tax Returns</a:t>
            </a:r>
          </a:p>
          <a:p>
            <a:pPr marL="914400" eaLnBrk="1" hangingPunct="1">
              <a:lnSpc>
                <a:spcPct val="80000"/>
              </a:lnSpc>
              <a:buFont typeface="Wingdings" panose="05000000000000000000" pitchFamily="2" charset="2"/>
              <a:buChar char="§"/>
              <a:defRPr/>
            </a:pPr>
            <a:r>
              <a:rPr lang="en-US" dirty="0">
                <a:solidFill>
                  <a:schemeClr val="accent1">
                    <a:lumMod val="90000"/>
                    <a:lumOff val="10000"/>
                  </a:schemeClr>
                </a:solidFill>
              </a:rPr>
              <a:t>Any State Income Tax Record</a:t>
            </a:r>
          </a:p>
          <a:p>
            <a:pPr marL="914400" eaLnBrk="1" hangingPunct="1">
              <a:lnSpc>
                <a:spcPct val="80000"/>
              </a:lnSpc>
              <a:buFont typeface="Wingdings" panose="05000000000000000000" pitchFamily="2" charset="2"/>
              <a:buChar char="§"/>
              <a:defRPr/>
            </a:pPr>
            <a:r>
              <a:rPr lang="en-US" dirty="0">
                <a:solidFill>
                  <a:schemeClr val="accent1">
                    <a:lumMod val="90000"/>
                    <a:lumOff val="10000"/>
                  </a:schemeClr>
                </a:solidFill>
              </a:rPr>
              <a:t>Employee Payroll Withholding</a:t>
            </a:r>
          </a:p>
          <a:p>
            <a:pPr eaLnBrk="1" hangingPunct="1">
              <a:lnSpc>
                <a:spcPct val="80000"/>
              </a:lnSpc>
              <a:defRPr/>
            </a:pPr>
            <a:r>
              <a:rPr lang="en-US" dirty="0">
                <a:solidFill>
                  <a:schemeClr val="accent1">
                    <a:lumMod val="90000"/>
                    <a:lumOff val="10000"/>
                  </a:schemeClr>
                </a:solidFill>
              </a:rPr>
              <a:t>Medical Records-records containing information relating to the treatment or diagnosis of a medical condition</a:t>
            </a:r>
          </a:p>
          <a:p>
            <a:pPr eaLnBrk="1" hangingPunct="1">
              <a:lnSpc>
                <a:spcPct val="80000"/>
              </a:lnSpc>
              <a:defRPr/>
            </a:pPr>
            <a:r>
              <a:rPr lang="en-US" dirty="0">
                <a:solidFill>
                  <a:schemeClr val="accent1">
                    <a:lumMod val="90000"/>
                    <a:lumOff val="10000"/>
                  </a:schemeClr>
                </a:solidFill>
              </a:rPr>
              <a:t>Adoption Records</a:t>
            </a:r>
          </a:p>
          <a:p>
            <a:pPr eaLnBrk="1" hangingPunct="1">
              <a:lnSpc>
                <a:spcPct val="80000"/>
              </a:lnSpc>
              <a:defRPr/>
            </a:pPr>
            <a:r>
              <a:rPr lang="en-US" dirty="0">
                <a:solidFill>
                  <a:schemeClr val="accent1">
                    <a:lumMod val="90000"/>
                    <a:lumOff val="10000"/>
                  </a:schemeClr>
                </a:solidFill>
              </a:rPr>
              <a:t>Education Records, as defined in federal law, “Family and Educational Right to Privacy Act,” 20 USC § 1232g.</a:t>
            </a:r>
          </a:p>
          <a:p>
            <a:pPr eaLnBrk="1" hangingPunct="1">
              <a:lnSpc>
                <a:spcPct val="80000"/>
              </a:lnSpc>
              <a:defRPr/>
            </a:pPr>
            <a:r>
              <a:rPr lang="en-US" dirty="0">
                <a:solidFill>
                  <a:schemeClr val="accent1">
                    <a:lumMod val="90000"/>
                    <a:lumOff val="10000"/>
                  </a:schemeClr>
                </a:solidFill>
              </a:rPr>
              <a:t>Certain Historical Preservation &amp; Archeological Survey Records</a:t>
            </a:r>
          </a:p>
          <a:p>
            <a:pPr eaLnBrk="1" hangingPunct="1">
              <a:lnSpc>
                <a:spcPct val="80000"/>
              </a:lnSpc>
              <a:defRPr/>
            </a:pPr>
            <a:r>
              <a:rPr lang="en-US" dirty="0">
                <a:solidFill>
                  <a:schemeClr val="accent1">
                    <a:lumMod val="90000"/>
                    <a:lumOff val="10000"/>
                  </a:schemeClr>
                </a:solidFill>
              </a:rPr>
              <a:t>Grand Jury minutes</a:t>
            </a:r>
          </a:p>
          <a:p>
            <a:pPr eaLnBrk="1" hangingPunct="1">
              <a:lnSpc>
                <a:spcPct val="80000"/>
              </a:lnSpc>
              <a:defRPr/>
            </a:pPr>
            <a:r>
              <a:rPr lang="en-US" dirty="0">
                <a:solidFill>
                  <a:schemeClr val="accent1">
                    <a:lumMod val="90000"/>
                    <a:lumOff val="10000"/>
                  </a:schemeClr>
                </a:solidFill>
              </a:rPr>
              <a:t>Unpublished drafts of judicial &amp; quasi-judicial opinions</a:t>
            </a:r>
          </a:p>
          <a:p>
            <a:pPr eaLnBrk="1" hangingPunct="1">
              <a:lnSpc>
                <a:spcPct val="80000"/>
              </a:lnSpc>
              <a:defRPr/>
            </a:pPr>
            <a:r>
              <a:rPr lang="en-US" dirty="0">
                <a:solidFill>
                  <a:schemeClr val="accent1">
                    <a:lumMod val="90000"/>
                    <a:lumOff val="10000"/>
                  </a:schemeClr>
                </a:solidFill>
              </a:rPr>
              <a:t>Unpublished memoranda, working papers &amp; correspondence of certain state officials – Governor, Attorney General,</a:t>
            </a:r>
          </a:p>
          <a:p>
            <a:pPr>
              <a:defRPr/>
            </a:pPr>
            <a:r>
              <a:rPr lang="en-US" dirty="0">
                <a:solidFill>
                  <a:schemeClr val="accent1">
                    <a:lumMod val="90000"/>
                    <a:lumOff val="10000"/>
                  </a:schemeClr>
                </a:solidFill>
              </a:rPr>
              <a:t>Documents protected from disclosure by order or rule of court.  </a:t>
            </a:r>
            <a:r>
              <a:rPr lang="en-US" i="1" dirty="0">
                <a:solidFill>
                  <a:schemeClr val="accent1">
                    <a:lumMod val="90000"/>
                    <a:lumOff val="10000"/>
                  </a:schemeClr>
                </a:solidFill>
              </a:rPr>
              <a:t>See</a:t>
            </a:r>
            <a:r>
              <a:rPr lang="en-US" dirty="0">
                <a:solidFill>
                  <a:schemeClr val="accent1">
                    <a:lumMod val="90000"/>
                    <a:lumOff val="10000"/>
                  </a:schemeClr>
                </a:solidFill>
              </a:rPr>
              <a:t> </a:t>
            </a:r>
            <a:r>
              <a:rPr lang="en-US" i="1" dirty="0">
                <a:solidFill>
                  <a:schemeClr val="accent1">
                    <a:lumMod val="90000"/>
                    <a:lumOff val="10000"/>
                  </a:schemeClr>
                </a:solidFill>
              </a:rPr>
              <a:t>also</a:t>
            </a:r>
            <a:r>
              <a:rPr lang="en-US" dirty="0">
                <a:solidFill>
                  <a:schemeClr val="accent1">
                    <a:lumMod val="90000"/>
                    <a:lumOff val="10000"/>
                  </a:schemeClr>
                </a:solidFill>
              </a:rPr>
              <a:t> Arkansas Supreme Court, Administrative  Order #19.</a:t>
            </a:r>
          </a:p>
          <a:p>
            <a:pPr eaLnBrk="1" hangingPunct="1">
              <a:lnSpc>
                <a:spcPct val="80000"/>
              </a:lnSpc>
              <a:defRPr/>
            </a:pPr>
            <a:endParaRPr lang="en-US" dirty="0"/>
          </a:p>
          <a:p>
            <a:pPr eaLnBrk="1" hangingPunct="1">
              <a:lnSpc>
                <a:spcPct val="80000"/>
              </a:lnSpc>
              <a:defRPr/>
            </a:pPr>
            <a:endParaRPr lang="en-US" dirty="0"/>
          </a:p>
          <a:p>
            <a:pPr marL="457200" lvl="1" indent="0" algn="l" eaLnBrk="1" hangingPunct="1">
              <a:lnSpc>
                <a:spcPct val="80000"/>
              </a:lnSpc>
              <a:buNone/>
              <a:defRPr/>
            </a:pPr>
            <a:endParaRPr lang="en-US" dirty="0"/>
          </a:p>
          <a:p>
            <a:pPr>
              <a:defRPr/>
            </a:pP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Exemptions to Access </a:t>
            </a:r>
            <a:r>
              <a:rPr lang="en-US" sz="4000" dirty="0"/>
              <a:t>(Cont’d</a:t>
            </a:r>
            <a:r>
              <a:rPr lang="en-US" dirty="0"/>
              <a:t>)</a:t>
            </a:r>
          </a:p>
        </p:txBody>
      </p:sp>
      <p:sp>
        <p:nvSpPr>
          <p:cNvPr id="3" name="Content Placeholder 2"/>
          <p:cNvSpPr>
            <a:spLocks noGrp="1"/>
          </p:cNvSpPr>
          <p:nvPr>
            <p:ph idx="1"/>
          </p:nvPr>
        </p:nvSpPr>
        <p:spPr/>
        <p:txBody>
          <a:bodyPr>
            <a:normAutofit/>
          </a:bodyPr>
          <a:lstStyle/>
          <a:p>
            <a:pPr algn="l">
              <a:defRPr/>
            </a:pPr>
            <a:r>
              <a:rPr lang="en-US" dirty="0">
                <a:solidFill>
                  <a:schemeClr val="accent1">
                    <a:lumMod val="90000"/>
                    <a:lumOff val="10000"/>
                  </a:schemeClr>
                </a:solidFill>
              </a:rPr>
              <a:t>Files that would give advantage to competitors or bidders.</a:t>
            </a:r>
          </a:p>
          <a:p>
            <a:pPr algn="l">
              <a:defRPr/>
            </a:pPr>
            <a:r>
              <a:rPr lang="en-US" dirty="0">
                <a:solidFill>
                  <a:schemeClr val="accent1">
                    <a:lumMod val="90000"/>
                    <a:lumOff val="10000"/>
                  </a:schemeClr>
                </a:solidFill>
              </a:rPr>
              <a:t>Certain AEDC Records</a:t>
            </a:r>
          </a:p>
          <a:p>
            <a:pPr algn="l">
              <a:defRPr/>
            </a:pPr>
            <a:r>
              <a:rPr lang="en-US" dirty="0">
                <a:solidFill>
                  <a:schemeClr val="accent1">
                    <a:lumMod val="90000"/>
                    <a:lumOff val="10000"/>
                  </a:schemeClr>
                </a:solidFill>
              </a:rPr>
              <a:t>Identities of current undercover officers</a:t>
            </a:r>
          </a:p>
          <a:p>
            <a:pPr marL="914400" algn="l">
              <a:buFont typeface="Wingdings" panose="05000000000000000000" pitchFamily="2" charset="2"/>
              <a:buChar char="§"/>
              <a:defRPr/>
            </a:pPr>
            <a:r>
              <a:rPr lang="en-US" dirty="0">
                <a:solidFill>
                  <a:schemeClr val="accent1">
                    <a:lumMod val="90000"/>
                    <a:lumOff val="10000"/>
                  </a:schemeClr>
                </a:solidFill>
              </a:rPr>
              <a:t>(identified as undercover at State Minimum Standards Office)</a:t>
            </a:r>
          </a:p>
          <a:p>
            <a:pPr algn="l">
              <a:defRPr/>
            </a:pPr>
            <a:r>
              <a:rPr lang="en-US" dirty="0">
                <a:solidFill>
                  <a:schemeClr val="accent1">
                    <a:lumMod val="90000"/>
                    <a:lumOff val="10000"/>
                  </a:schemeClr>
                </a:solidFill>
              </a:rPr>
              <a:t>Records containing: </a:t>
            </a:r>
            <a:endParaRPr lang="en-US" sz="1000" dirty="0">
              <a:solidFill>
                <a:schemeClr val="accent1">
                  <a:lumMod val="90000"/>
                  <a:lumOff val="10000"/>
                </a:schemeClr>
              </a:solidFill>
            </a:endParaRPr>
          </a:p>
          <a:p>
            <a:pPr lvl="1" algn="l">
              <a:defRPr/>
            </a:pPr>
            <a:r>
              <a:rPr lang="en-US" dirty="0">
                <a:solidFill>
                  <a:schemeClr val="accent1">
                    <a:lumMod val="90000"/>
                    <a:lumOff val="10000"/>
                  </a:schemeClr>
                </a:solidFill>
              </a:rPr>
              <a:t>Measures, procedures, instructions, or related data used to cause a computer to perform security functions, including but not limited to:</a:t>
            </a:r>
            <a:endParaRPr lang="en-US" sz="1000" dirty="0">
              <a:solidFill>
                <a:schemeClr val="accent1">
                  <a:lumMod val="90000"/>
                  <a:lumOff val="10000"/>
                </a:schemeClr>
              </a:solidFill>
            </a:endParaRPr>
          </a:p>
          <a:p>
            <a:pPr lvl="2">
              <a:defRPr/>
            </a:pPr>
            <a:r>
              <a:rPr lang="en-US" dirty="0">
                <a:solidFill>
                  <a:schemeClr val="accent1">
                    <a:lumMod val="90000"/>
                    <a:lumOff val="10000"/>
                  </a:schemeClr>
                </a:solidFill>
              </a:rPr>
              <a:t>Passwords </a:t>
            </a:r>
          </a:p>
          <a:p>
            <a:pPr lvl="2">
              <a:defRPr/>
            </a:pPr>
            <a:r>
              <a:rPr lang="en-US" dirty="0">
                <a:solidFill>
                  <a:schemeClr val="accent1">
                    <a:lumMod val="90000"/>
                    <a:lumOff val="10000"/>
                  </a:schemeClr>
                </a:solidFill>
              </a:rPr>
              <a:t>Personal identification numbers, and </a:t>
            </a:r>
          </a:p>
          <a:p>
            <a:pPr lvl="2">
              <a:defRPr/>
            </a:pPr>
            <a:r>
              <a:rPr lang="en-US" dirty="0">
                <a:solidFill>
                  <a:schemeClr val="accent1">
                    <a:lumMod val="90000"/>
                    <a:lumOff val="10000"/>
                  </a:schemeClr>
                </a:solidFill>
              </a:rPr>
              <a:t>Other means of preventing access to computers or any data residing therein.</a:t>
            </a:r>
          </a:p>
          <a:p>
            <a:pPr lvl="1" algn="l">
              <a:defRPr/>
            </a:pPr>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Exemptions to Access </a:t>
            </a:r>
            <a:r>
              <a:rPr lang="en-US" sz="4000" dirty="0"/>
              <a:t>(Cont’d</a:t>
            </a:r>
            <a:r>
              <a:rPr lang="en-US" dirty="0"/>
              <a:t>)</a:t>
            </a:r>
          </a:p>
        </p:txBody>
      </p:sp>
      <p:sp>
        <p:nvSpPr>
          <p:cNvPr id="3" name="Content Placeholder 2"/>
          <p:cNvSpPr>
            <a:spLocks noGrp="1"/>
          </p:cNvSpPr>
          <p:nvPr>
            <p:ph idx="1"/>
          </p:nvPr>
        </p:nvSpPr>
        <p:spPr/>
        <p:txBody>
          <a:bodyPr/>
          <a:lstStyle/>
          <a:p>
            <a:pPr eaLnBrk="1" hangingPunct="1">
              <a:lnSpc>
                <a:spcPct val="80000"/>
              </a:lnSpc>
              <a:defRPr/>
            </a:pPr>
            <a:r>
              <a:rPr lang="en-US" dirty="0">
                <a:solidFill>
                  <a:schemeClr val="accent1">
                    <a:lumMod val="90000"/>
                    <a:lumOff val="10000"/>
                  </a:schemeClr>
                </a:solidFill>
              </a:rPr>
              <a:t>Non-elected state, county and municipal employees’ home addresses are exempt.</a:t>
            </a:r>
          </a:p>
          <a:p>
            <a:pPr eaLnBrk="1" hangingPunct="1">
              <a:lnSpc>
                <a:spcPct val="80000"/>
              </a:lnSpc>
              <a:defRPr/>
            </a:pPr>
            <a:endParaRPr lang="en-US" sz="1000" dirty="0">
              <a:solidFill>
                <a:schemeClr val="accent1">
                  <a:lumMod val="90000"/>
                  <a:lumOff val="10000"/>
                </a:schemeClr>
              </a:solidFill>
            </a:endParaRPr>
          </a:p>
          <a:p>
            <a:pPr eaLnBrk="1" hangingPunct="1">
              <a:lnSpc>
                <a:spcPct val="80000"/>
              </a:lnSpc>
              <a:defRPr/>
            </a:pPr>
            <a:r>
              <a:rPr lang="en-US" dirty="0">
                <a:solidFill>
                  <a:schemeClr val="accent1">
                    <a:lumMod val="90000"/>
                    <a:lumOff val="10000"/>
                  </a:schemeClr>
                </a:solidFill>
              </a:rPr>
              <a:t>Notwithstanding the exemption, the custodian shall “verify”:</a:t>
            </a:r>
          </a:p>
          <a:p>
            <a:pPr eaLnBrk="1" hangingPunct="1">
              <a:lnSpc>
                <a:spcPct val="80000"/>
              </a:lnSpc>
              <a:defRPr/>
            </a:pPr>
            <a:endParaRPr lang="en-US" sz="1000" dirty="0">
              <a:solidFill>
                <a:schemeClr val="accent1">
                  <a:lumMod val="90000"/>
                  <a:lumOff val="10000"/>
                </a:schemeClr>
              </a:solidFill>
            </a:endParaRPr>
          </a:p>
          <a:p>
            <a:pPr lvl="1" eaLnBrk="1" hangingPunct="1">
              <a:lnSpc>
                <a:spcPct val="80000"/>
              </a:lnSpc>
              <a:defRPr/>
            </a:pPr>
            <a:r>
              <a:rPr lang="en-US" dirty="0">
                <a:solidFill>
                  <a:schemeClr val="accent1">
                    <a:lumMod val="90000"/>
                    <a:lumOff val="10000"/>
                  </a:schemeClr>
                </a:solidFill>
              </a:rPr>
              <a:t>An employee’s city or county of residence</a:t>
            </a:r>
          </a:p>
          <a:p>
            <a:pPr lvl="1" eaLnBrk="1" hangingPunct="1">
              <a:lnSpc>
                <a:spcPct val="80000"/>
              </a:lnSpc>
              <a:defRPr/>
            </a:pPr>
            <a:r>
              <a:rPr lang="en-US" dirty="0">
                <a:solidFill>
                  <a:schemeClr val="accent1">
                    <a:lumMod val="90000"/>
                    <a:lumOff val="10000"/>
                  </a:schemeClr>
                </a:solidFill>
              </a:rPr>
              <a:t>Or “address of record” upon request.</a:t>
            </a:r>
          </a:p>
          <a:p>
            <a:pPr>
              <a:defRPr/>
            </a:pP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Exemptions to Access </a:t>
            </a:r>
            <a:r>
              <a:rPr lang="en-US" sz="4000" dirty="0"/>
              <a:t>(Cont’d</a:t>
            </a:r>
            <a:r>
              <a:rPr lang="en-US" dirty="0"/>
              <a:t>)</a:t>
            </a:r>
          </a:p>
        </p:txBody>
      </p:sp>
      <p:sp>
        <p:nvSpPr>
          <p:cNvPr id="3" name="Content Placeholder 2"/>
          <p:cNvSpPr>
            <a:spLocks noGrp="1"/>
          </p:cNvSpPr>
          <p:nvPr>
            <p:ph idx="1"/>
          </p:nvPr>
        </p:nvSpPr>
        <p:spPr/>
        <p:txBody>
          <a:bodyPr>
            <a:normAutofit fontScale="92500" lnSpcReduction="20000"/>
          </a:bodyPr>
          <a:lstStyle/>
          <a:p>
            <a:pPr eaLnBrk="1" hangingPunct="1">
              <a:lnSpc>
                <a:spcPct val="80000"/>
              </a:lnSpc>
              <a:defRPr/>
            </a:pPr>
            <a:r>
              <a:rPr lang="en-US" dirty="0">
                <a:solidFill>
                  <a:schemeClr val="accent1">
                    <a:lumMod val="90000"/>
                    <a:lumOff val="10000"/>
                  </a:schemeClr>
                </a:solidFill>
              </a:rPr>
              <a:t>Examinations for Licensure:</a:t>
            </a:r>
            <a:endParaRPr lang="en-US" sz="2400" dirty="0">
              <a:solidFill>
                <a:schemeClr val="accent1">
                  <a:lumMod val="90000"/>
                  <a:lumOff val="10000"/>
                </a:schemeClr>
              </a:solidFill>
            </a:endParaRPr>
          </a:p>
          <a:p>
            <a:pPr marL="914400" lvl="1" eaLnBrk="1" hangingPunct="1">
              <a:lnSpc>
                <a:spcPct val="80000"/>
              </a:lnSpc>
              <a:buFont typeface="Wingdings" panose="05000000000000000000" pitchFamily="2" charset="2"/>
              <a:buChar char="§"/>
              <a:defRPr/>
            </a:pPr>
            <a:r>
              <a:rPr lang="en-US" dirty="0">
                <a:solidFill>
                  <a:schemeClr val="accent1">
                    <a:lumMod val="90000"/>
                    <a:lumOff val="10000"/>
                  </a:schemeClr>
                </a:solidFill>
              </a:rPr>
              <a:t>State agency materials, information, examinations, and answers … utilized by boards and commissions for … testing applicants for licensure …</a:t>
            </a:r>
          </a:p>
          <a:p>
            <a:pPr>
              <a:defRPr/>
            </a:pPr>
            <a:r>
              <a:rPr lang="en-US" sz="3000" dirty="0">
                <a:solidFill>
                  <a:schemeClr val="accent1">
                    <a:lumMod val="90000"/>
                    <a:lumOff val="10000"/>
                  </a:schemeClr>
                </a:solidFill>
              </a:rPr>
              <a:t>Home addresses of non-elected school district and other employees subject to the FOIA may be exempt under the 25-19-105(b)(12) exemption for personnel records. </a:t>
            </a:r>
            <a:r>
              <a:rPr lang="en-US" sz="2600" dirty="0">
                <a:solidFill>
                  <a:schemeClr val="accent1">
                    <a:lumMod val="90000"/>
                    <a:lumOff val="10000"/>
                  </a:schemeClr>
                </a:solidFill>
              </a:rPr>
              <a:t>See </a:t>
            </a:r>
            <a:r>
              <a:rPr lang="en-US" sz="2600" i="1" dirty="0" err="1">
                <a:solidFill>
                  <a:schemeClr val="accent1">
                    <a:lumMod val="90000"/>
                    <a:lumOff val="10000"/>
                  </a:schemeClr>
                </a:solidFill>
              </a:rPr>
              <a:t>Stilley</a:t>
            </a:r>
            <a:r>
              <a:rPr lang="en-US" sz="2600" i="1" dirty="0">
                <a:solidFill>
                  <a:schemeClr val="accent1">
                    <a:lumMod val="90000"/>
                    <a:lumOff val="10000"/>
                  </a:schemeClr>
                </a:solidFill>
              </a:rPr>
              <a:t> v. McBride</a:t>
            </a:r>
            <a:r>
              <a:rPr lang="en-US" sz="2600" dirty="0">
                <a:solidFill>
                  <a:schemeClr val="accent1">
                    <a:lumMod val="90000"/>
                    <a:lumOff val="10000"/>
                  </a:schemeClr>
                </a:solidFill>
              </a:rPr>
              <a:t>, 332 Ark. 306 (1998).</a:t>
            </a:r>
            <a:endParaRPr lang="en-US" sz="3000" dirty="0">
              <a:solidFill>
                <a:schemeClr val="accent1">
                  <a:lumMod val="90000"/>
                  <a:lumOff val="10000"/>
                </a:schemeClr>
              </a:solidFill>
            </a:endParaRPr>
          </a:p>
          <a:p>
            <a:pPr>
              <a:defRPr/>
            </a:pPr>
            <a:r>
              <a:rPr lang="en-US" dirty="0">
                <a:solidFill>
                  <a:schemeClr val="accent1">
                    <a:lumMod val="90000"/>
                    <a:lumOff val="10000"/>
                  </a:schemeClr>
                </a:solidFill>
              </a:rPr>
              <a:t>Military Discharge Records (DD Form 214)</a:t>
            </a:r>
          </a:p>
          <a:p>
            <a:pPr marL="914400">
              <a:buFont typeface="Wingdings" panose="05000000000000000000" pitchFamily="2" charset="2"/>
              <a:buChar char="§"/>
              <a:defRPr/>
            </a:pPr>
            <a:r>
              <a:rPr lang="en-US" sz="2200" dirty="0">
                <a:solidFill>
                  <a:schemeClr val="accent1">
                    <a:lumMod val="90000"/>
                    <a:lumOff val="10000"/>
                  </a:schemeClr>
                </a:solidFill>
              </a:rPr>
              <a:t>A.C.A. 25-19-105 exempts “Military Service discharge records or DD Form 214 for veterans discharged from service less than seventy (70) years from the current date and filed with the county recorder as provided under 14-2-102.”</a:t>
            </a:r>
          </a:p>
          <a:p>
            <a:pPr>
              <a:defRPr/>
            </a:pPr>
            <a:r>
              <a:rPr lang="en-US" dirty="0">
                <a:solidFill>
                  <a:schemeClr val="accent1">
                    <a:lumMod val="90000"/>
                    <a:lumOff val="10000"/>
                  </a:schemeClr>
                </a:solidFill>
              </a:rPr>
              <a:t>Reports, analyses, investigations, and any other records containing information that, if disclosed, might jeopardize or compromise efforts to secure and protect the public water system. </a:t>
            </a:r>
            <a:r>
              <a:rPr lang="en-US" sz="2600" dirty="0">
                <a:solidFill>
                  <a:schemeClr val="accent1">
                    <a:lumMod val="90000"/>
                    <a:lumOff val="10000"/>
                  </a:schemeClr>
                </a:solidFill>
              </a:rPr>
              <a:t>A.C.A. 25-19-105(18)(A) &amp;(B).</a:t>
            </a:r>
            <a:endParaRPr lang="en-US" dirty="0">
              <a:solidFill>
                <a:schemeClr val="accent1">
                  <a:lumMod val="90000"/>
                  <a:lumOff val="10000"/>
                </a:schemeClr>
              </a:solidFill>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603E05-56B7-4804-BF0B-36F33A6F6428}"/>
              </a:ext>
            </a:extLst>
          </p:cNvPr>
          <p:cNvSpPr>
            <a:spLocks noGrp="1"/>
          </p:cNvSpPr>
          <p:nvPr>
            <p:ph type="title"/>
          </p:nvPr>
        </p:nvSpPr>
        <p:spPr/>
        <p:txBody>
          <a:bodyPr/>
          <a:lstStyle/>
          <a:p>
            <a:r>
              <a:rPr lang="en-US" dirty="0"/>
              <a:t>More Exemptions…</a:t>
            </a:r>
          </a:p>
        </p:txBody>
      </p:sp>
      <p:sp>
        <p:nvSpPr>
          <p:cNvPr id="3" name="Content Placeholder 2">
            <a:extLst>
              <a:ext uri="{FF2B5EF4-FFF2-40B4-BE49-F238E27FC236}">
                <a16:creationId xmlns:a16="http://schemas.microsoft.com/office/drawing/2014/main" id="{2A752EE0-1CA4-4204-A753-49DE674DFFE9}"/>
              </a:ext>
            </a:extLst>
          </p:cNvPr>
          <p:cNvSpPr>
            <a:spLocks noGrp="1"/>
          </p:cNvSpPr>
          <p:nvPr>
            <p:ph idx="1"/>
          </p:nvPr>
        </p:nvSpPr>
        <p:spPr/>
        <p:txBody>
          <a:bodyPr>
            <a:normAutofit/>
          </a:bodyPr>
          <a:lstStyle/>
          <a:p>
            <a:pPr>
              <a:spcBef>
                <a:spcPts val="0"/>
              </a:spcBef>
              <a:spcAft>
                <a:spcPts val="3600"/>
              </a:spcAft>
            </a:pPr>
            <a:r>
              <a:rPr lang="en-US" dirty="0">
                <a:solidFill>
                  <a:schemeClr val="accent1">
                    <a:lumMod val="90000"/>
                    <a:lumOff val="10000"/>
                  </a:schemeClr>
                </a:solidFill>
              </a:rPr>
              <a:t>Vulnerability Assessments submitted by a public water system on or before June 30, 2004 to the EPA for 10 years after submission. 25-19-105(b)(16).</a:t>
            </a:r>
          </a:p>
          <a:p>
            <a:pPr>
              <a:spcBef>
                <a:spcPts val="0"/>
              </a:spcBef>
              <a:spcAft>
                <a:spcPts val="3600"/>
              </a:spcAft>
            </a:pPr>
            <a:r>
              <a:rPr lang="en-US" dirty="0">
                <a:solidFill>
                  <a:schemeClr val="accent1">
                    <a:lumMod val="90000"/>
                    <a:lumOff val="10000"/>
                  </a:schemeClr>
                </a:solidFill>
              </a:rPr>
              <a:t>Records relating to DHS risk or security assessments or regarding compliance with “HIPAA,” the Federal Health Insurance Portability an Accountability Act. (Act 726 of 2007.)</a:t>
            </a:r>
          </a:p>
        </p:txBody>
      </p:sp>
    </p:spTree>
    <p:extLst>
      <p:ext uri="{BB962C8B-B14F-4D97-AF65-F5344CB8AC3E}">
        <p14:creationId xmlns:p14="http://schemas.microsoft.com/office/powerpoint/2010/main" val="16901417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CB55CF-8E07-4CF7-BE22-E06C2F935D50}"/>
              </a:ext>
            </a:extLst>
          </p:cNvPr>
          <p:cNvSpPr>
            <a:spLocks noGrp="1"/>
          </p:cNvSpPr>
          <p:nvPr>
            <p:ph type="title"/>
          </p:nvPr>
        </p:nvSpPr>
        <p:spPr/>
        <p:txBody>
          <a:bodyPr/>
          <a:lstStyle/>
          <a:p>
            <a:pPr algn="ctr"/>
            <a:r>
              <a:rPr lang="en-US" dirty="0"/>
              <a:t>Homeland Security</a:t>
            </a:r>
            <a:br>
              <a:rPr lang="en-US" dirty="0"/>
            </a:br>
            <a:r>
              <a:rPr lang="en-US" dirty="0"/>
              <a:t>Information Act</a:t>
            </a:r>
          </a:p>
        </p:txBody>
      </p:sp>
      <p:sp>
        <p:nvSpPr>
          <p:cNvPr id="3" name="Content Placeholder 2">
            <a:extLst>
              <a:ext uri="{FF2B5EF4-FFF2-40B4-BE49-F238E27FC236}">
                <a16:creationId xmlns:a16="http://schemas.microsoft.com/office/drawing/2014/main" id="{07F2B31C-0DA0-43B7-A40B-357048FB5547}"/>
              </a:ext>
            </a:extLst>
          </p:cNvPr>
          <p:cNvSpPr>
            <a:spLocks noGrp="1"/>
          </p:cNvSpPr>
          <p:nvPr>
            <p:ph idx="1"/>
          </p:nvPr>
        </p:nvSpPr>
        <p:spPr/>
        <p:txBody>
          <a:bodyPr>
            <a:normAutofit/>
          </a:bodyPr>
          <a:lstStyle/>
          <a:p>
            <a:pPr>
              <a:spcBef>
                <a:spcPts val="0"/>
              </a:spcBef>
              <a:spcAft>
                <a:spcPts val="2400"/>
              </a:spcAft>
            </a:pPr>
            <a:r>
              <a:rPr lang="en-US" dirty="0">
                <a:solidFill>
                  <a:schemeClr val="accent1">
                    <a:lumMod val="90000"/>
                    <a:lumOff val="10000"/>
                  </a:schemeClr>
                </a:solidFill>
              </a:rPr>
              <a:t>The “Homeland Security Information Act” shields certain terrorism threat assessments, plans, operational policies or procedures, and training developed or maintained by “emergency service agencies.”</a:t>
            </a:r>
          </a:p>
          <a:p>
            <a:pPr>
              <a:spcBef>
                <a:spcPts val="0"/>
              </a:spcBef>
              <a:spcAft>
                <a:spcPts val="2400"/>
              </a:spcAft>
            </a:pPr>
            <a:r>
              <a:rPr lang="en-US" dirty="0">
                <a:solidFill>
                  <a:schemeClr val="accent1">
                    <a:lumMod val="90000"/>
                    <a:lumOff val="10000"/>
                  </a:schemeClr>
                </a:solidFill>
              </a:rPr>
              <a:t>Also shields certain investigative records until after “final adjudication.”</a:t>
            </a:r>
          </a:p>
          <a:p>
            <a:pPr>
              <a:spcBef>
                <a:spcPts val="0"/>
              </a:spcBef>
              <a:spcAft>
                <a:spcPts val="2400"/>
              </a:spcAft>
            </a:pPr>
            <a:r>
              <a:rPr lang="en-US" dirty="0">
                <a:solidFill>
                  <a:schemeClr val="accent1">
                    <a:lumMod val="90000"/>
                    <a:lumOff val="10000"/>
                  </a:schemeClr>
                </a:solidFill>
              </a:rPr>
              <a:t>And records received from federal government and other states and cities if shielded in those jurisdictions.</a:t>
            </a:r>
          </a:p>
        </p:txBody>
      </p:sp>
    </p:spTree>
    <p:extLst>
      <p:ext uri="{BB962C8B-B14F-4D97-AF65-F5344CB8AC3E}">
        <p14:creationId xmlns:p14="http://schemas.microsoft.com/office/powerpoint/2010/main" val="307400396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br>
              <a:rPr lang="en-US" dirty="0"/>
            </a:br>
            <a:r>
              <a:rPr lang="en-US" dirty="0"/>
              <a:t>Exemptions Not Contained in the FOIA </a:t>
            </a:r>
          </a:p>
        </p:txBody>
      </p:sp>
      <p:sp>
        <p:nvSpPr>
          <p:cNvPr id="4" name="Text Placeholder 3"/>
          <p:cNvSpPr>
            <a:spLocks noGrp="1"/>
          </p:cNvSpPr>
          <p:nvPr>
            <p:ph idx="1"/>
          </p:nvPr>
        </p:nvSpPr>
        <p:spPr/>
        <p:txBody>
          <a:bodyPr/>
          <a:lstStyle/>
          <a:p>
            <a:pPr eaLnBrk="1" hangingPunct="1">
              <a:lnSpc>
                <a:spcPct val="90000"/>
              </a:lnSpc>
              <a:defRPr/>
            </a:pPr>
            <a:r>
              <a:rPr lang="en-US" dirty="0">
                <a:solidFill>
                  <a:schemeClr val="accent1">
                    <a:lumMod val="90000"/>
                    <a:lumOff val="10000"/>
                  </a:schemeClr>
                </a:solidFill>
              </a:rPr>
              <a:t>Exemptions in other State Statutes.</a:t>
            </a:r>
          </a:p>
          <a:p>
            <a:pPr eaLnBrk="1" hangingPunct="1">
              <a:lnSpc>
                <a:spcPct val="90000"/>
              </a:lnSpc>
              <a:defRPr/>
            </a:pPr>
            <a:endParaRPr lang="en-US" sz="1000" dirty="0">
              <a:solidFill>
                <a:schemeClr val="accent1">
                  <a:lumMod val="90000"/>
                  <a:lumOff val="10000"/>
                </a:schemeClr>
              </a:solidFill>
            </a:endParaRPr>
          </a:p>
          <a:p>
            <a:pPr eaLnBrk="1" hangingPunct="1">
              <a:lnSpc>
                <a:spcPct val="90000"/>
              </a:lnSpc>
              <a:defRPr/>
            </a:pPr>
            <a:r>
              <a:rPr lang="en-US" dirty="0">
                <a:solidFill>
                  <a:schemeClr val="accent1">
                    <a:lumMod val="90000"/>
                    <a:lumOff val="10000"/>
                  </a:schemeClr>
                </a:solidFill>
              </a:rPr>
              <a:t>Exemptions in federal law.</a:t>
            </a:r>
          </a:p>
          <a:p>
            <a:pPr eaLnBrk="1" hangingPunct="1">
              <a:lnSpc>
                <a:spcPct val="90000"/>
              </a:lnSpc>
              <a:defRPr/>
            </a:pPr>
            <a:endParaRPr lang="en-US" sz="1000" dirty="0">
              <a:solidFill>
                <a:schemeClr val="accent1">
                  <a:lumMod val="90000"/>
                  <a:lumOff val="10000"/>
                </a:schemeClr>
              </a:solidFill>
            </a:endParaRPr>
          </a:p>
          <a:p>
            <a:pPr eaLnBrk="1" hangingPunct="1">
              <a:lnSpc>
                <a:spcPct val="90000"/>
              </a:lnSpc>
              <a:defRPr/>
            </a:pPr>
            <a:r>
              <a:rPr lang="en-US" dirty="0">
                <a:solidFill>
                  <a:schemeClr val="accent1">
                    <a:lumMod val="90000"/>
                    <a:lumOff val="10000"/>
                  </a:schemeClr>
                </a:solidFill>
              </a:rPr>
              <a:t>Constitutional right to privacy.</a:t>
            </a:r>
          </a:p>
          <a:p>
            <a:pPr eaLnBrk="1" hangingPunct="1">
              <a:lnSpc>
                <a:spcPct val="90000"/>
              </a:lnSpc>
              <a:defRPr/>
            </a:pPr>
            <a:endParaRPr lang="en-US" sz="1000" dirty="0">
              <a:solidFill>
                <a:schemeClr val="accent1">
                  <a:lumMod val="90000"/>
                  <a:lumOff val="10000"/>
                </a:schemeClr>
              </a:solidFill>
            </a:endParaRPr>
          </a:p>
          <a:p>
            <a:pPr lvl="1" eaLnBrk="1" hangingPunct="1">
              <a:lnSpc>
                <a:spcPct val="90000"/>
              </a:lnSpc>
              <a:buFont typeface="Wingdings" panose="05000000000000000000" pitchFamily="2" charset="2"/>
              <a:buNone/>
              <a:defRPr/>
            </a:pPr>
            <a:r>
              <a:rPr lang="en-US" i="1" dirty="0">
                <a:solidFill>
                  <a:schemeClr val="accent1">
                    <a:lumMod val="90000"/>
                    <a:lumOff val="10000"/>
                  </a:schemeClr>
                </a:solidFill>
              </a:rPr>
              <a:t>McCambridge v. City of Little Rock</a:t>
            </a:r>
            <a:r>
              <a:rPr lang="en-US" dirty="0">
                <a:solidFill>
                  <a:schemeClr val="accent1">
                    <a:lumMod val="90000"/>
                    <a:lumOff val="10000"/>
                  </a:schemeClr>
                </a:solidFill>
              </a:rPr>
              <a:t>, 298 Ark. 219, 766 S.W.2d 909 (1989)</a:t>
            </a:r>
          </a:p>
          <a:p>
            <a:pPr>
              <a:defRPr/>
            </a:pPr>
            <a:endParaRPr lang="en-US" dirty="0"/>
          </a:p>
        </p:txBody>
      </p:sp>
      <p:pic>
        <p:nvPicPr>
          <p:cNvPr id="8704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96400" y="5638800"/>
            <a:ext cx="1036638"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FF143F-D948-4D43-B9DB-0D0E37C9277E}"/>
              </a:ext>
            </a:extLst>
          </p:cNvPr>
          <p:cNvSpPr>
            <a:spLocks noGrp="1"/>
          </p:cNvSpPr>
          <p:nvPr>
            <p:ph type="title"/>
          </p:nvPr>
        </p:nvSpPr>
        <p:spPr/>
        <p:txBody>
          <a:bodyPr/>
          <a:lstStyle/>
          <a:p>
            <a:pPr algn="ctr">
              <a:lnSpc>
                <a:spcPct val="100000"/>
              </a:lnSpc>
            </a:pPr>
            <a:r>
              <a:rPr lang="en-US" dirty="0"/>
              <a:t>Penalties and</a:t>
            </a:r>
            <a:br>
              <a:rPr lang="en-US" dirty="0"/>
            </a:br>
            <a:r>
              <a:rPr lang="en-US" dirty="0"/>
              <a:t>Enforcement</a:t>
            </a:r>
          </a:p>
        </p:txBody>
      </p:sp>
      <p:sp>
        <p:nvSpPr>
          <p:cNvPr id="3" name="Content Placeholder 2">
            <a:extLst>
              <a:ext uri="{FF2B5EF4-FFF2-40B4-BE49-F238E27FC236}">
                <a16:creationId xmlns:a16="http://schemas.microsoft.com/office/drawing/2014/main" id="{4474569C-5ABF-4DEC-A0DA-BA1F86200216}"/>
              </a:ext>
            </a:extLst>
          </p:cNvPr>
          <p:cNvSpPr>
            <a:spLocks noGrp="1"/>
          </p:cNvSpPr>
          <p:nvPr>
            <p:ph idx="1"/>
          </p:nvPr>
        </p:nvSpPr>
        <p:spPr>
          <a:xfrm>
            <a:off x="838200" y="1825624"/>
            <a:ext cx="10515600" cy="4249711"/>
          </a:xfrm>
        </p:spPr>
        <p:txBody>
          <a:bodyPr/>
          <a:lstStyle/>
          <a:p>
            <a:pPr marL="693738" indent="-457200">
              <a:buFont typeface="Wingdings" panose="05000000000000000000" pitchFamily="2" charset="2"/>
              <a:buChar char="§"/>
            </a:pPr>
            <a:r>
              <a:rPr lang="en-US" dirty="0">
                <a:solidFill>
                  <a:schemeClr val="accent1">
                    <a:lumMod val="90000"/>
                    <a:lumOff val="10000"/>
                  </a:schemeClr>
                </a:solidFill>
              </a:rPr>
              <a:t>A.C.A. 25-19-104 (Criminal Penalty)</a:t>
            </a:r>
          </a:p>
          <a:p>
            <a:pPr marL="914400"/>
            <a:r>
              <a:rPr lang="en-US" sz="2400" dirty="0">
                <a:solidFill>
                  <a:schemeClr val="accent1">
                    <a:lumMod val="90000"/>
                    <a:lumOff val="10000"/>
                  </a:schemeClr>
                </a:solidFill>
              </a:rPr>
              <a:t>Negligent violation is a Class “C” misdemeanor. See Act 1994 of 2005, Sec. 413.</a:t>
            </a:r>
          </a:p>
          <a:p>
            <a:pPr marL="914400"/>
            <a:r>
              <a:rPr lang="en-US" sz="2400" dirty="0">
                <a:solidFill>
                  <a:schemeClr val="accent1">
                    <a:lumMod val="90000"/>
                    <a:lumOff val="10000"/>
                  </a:schemeClr>
                </a:solidFill>
              </a:rPr>
              <a:t>Former specific language authorizing public service or education, or both repealed. Act 1994 of 2005, Sec. 413.</a:t>
            </a:r>
          </a:p>
          <a:p>
            <a:pPr marL="685800" indent="0">
              <a:buNone/>
            </a:pPr>
            <a:endParaRPr lang="en-US" sz="2400" dirty="0">
              <a:solidFill>
                <a:schemeClr val="accent1">
                  <a:lumMod val="90000"/>
                  <a:lumOff val="10000"/>
                </a:schemeClr>
              </a:solidFill>
            </a:endParaRPr>
          </a:p>
          <a:p>
            <a:pPr marL="682625" indent="-457200">
              <a:buFont typeface="Wingdings" panose="05000000000000000000" pitchFamily="2" charset="2"/>
              <a:buChar char="§"/>
            </a:pPr>
            <a:r>
              <a:rPr lang="en-US" dirty="0">
                <a:solidFill>
                  <a:schemeClr val="accent1">
                    <a:lumMod val="90000"/>
                    <a:lumOff val="10000"/>
                  </a:schemeClr>
                </a:solidFill>
              </a:rPr>
              <a:t>A.C.A. 25-19-107 (Civil Judicial Enforcement)</a:t>
            </a:r>
          </a:p>
          <a:p>
            <a:pPr marL="1028700" indent="-342900"/>
            <a:r>
              <a:rPr lang="en-US" sz="2400" dirty="0">
                <a:solidFill>
                  <a:schemeClr val="accent1">
                    <a:lumMod val="90000"/>
                    <a:lumOff val="10000"/>
                  </a:schemeClr>
                </a:solidFill>
              </a:rPr>
              <a:t>Any citizen denied their FOIA rights may appeal to circuit court</a:t>
            </a:r>
          </a:p>
        </p:txBody>
      </p:sp>
    </p:spTree>
    <p:extLst>
      <p:ext uri="{BB962C8B-B14F-4D97-AF65-F5344CB8AC3E}">
        <p14:creationId xmlns:p14="http://schemas.microsoft.com/office/powerpoint/2010/main" val="31620407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a:t>Scope of the FOIA</a:t>
            </a:r>
          </a:p>
        </p:txBody>
      </p:sp>
      <p:sp>
        <p:nvSpPr>
          <p:cNvPr id="3" name="Content Placeholder 2"/>
          <p:cNvSpPr>
            <a:spLocks noGrp="1"/>
          </p:cNvSpPr>
          <p:nvPr>
            <p:ph idx="1"/>
          </p:nvPr>
        </p:nvSpPr>
        <p:spPr/>
        <p:txBody>
          <a:bodyPr/>
          <a:lstStyle/>
          <a:p>
            <a:pPr eaLnBrk="1" hangingPunct="1">
              <a:defRPr/>
            </a:pPr>
            <a:r>
              <a:rPr lang="en-US" dirty="0">
                <a:solidFill>
                  <a:schemeClr val="accent1">
                    <a:lumMod val="90000"/>
                    <a:lumOff val="10000"/>
                  </a:schemeClr>
                </a:solidFill>
              </a:rPr>
              <a:t>Requires most meetings of “governing bodies” to be open to the public.</a:t>
            </a:r>
          </a:p>
          <a:p>
            <a:pPr eaLnBrk="1" hangingPunct="1">
              <a:buFontTx/>
              <a:buNone/>
              <a:defRPr/>
            </a:pPr>
            <a:endParaRPr lang="en-US" sz="1000" dirty="0">
              <a:solidFill>
                <a:schemeClr val="accent1">
                  <a:lumMod val="90000"/>
                  <a:lumOff val="10000"/>
                </a:schemeClr>
              </a:solidFill>
            </a:endParaRPr>
          </a:p>
          <a:p>
            <a:pPr eaLnBrk="1" hangingPunct="1">
              <a:defRPr/>
            </a:pPr>
            <a:endParaRPr lang="en-US" dirty="0">
              <a:solidFill>
                <a:schemeClr val="accent1">
                  <a:lumMod val="90000"/>
                  <a:lumOff val="10000"/>
                </a:schemeClr>
              </a:solidFill>
            </a:endParaRPr>
          </a:p>
          <a:p>
            <a:pPr eaLnBrk="1" hangingPunct="1">
              <a:defRPr/>
            </a:pPr>
            <a:r>
              <a:rPr lang="en-US" dirty="0">
                <a:solidFill>
                  <a:schemeClr val="accent1">
                    <a:lumMod val="90000"/>
                    <a:lumOff val="10000"/>
                  </a:schemeClr>
                </a:solidFill>
              </a:rPr>
              <a:t>Allows the public to inspect and receive copies of public records of governmental agencies unless the law makes an exception for them.</a:t>
            </a:r>
          </a:p>
          <a:p>
            <a:pPr eaLnBrk="1" hangingPunct="1">
              <a:defRPr/>
            </a:pPr>
            <a:endParaRPr lang="en-US" dirty="0">
              <a:solidFill>
                <a:schemeClr val="accent1">
                  <a:lumMod val="90000"/>
                  <a:lumOff val="10000"/>
                </a:schemeClr>
              </a:solidFill>
            </a:endParaRPr>
          </a:p>
          <a:p>
            <a:pPr>
              <a:defRPr/>
            </a:pPr>
            <a:r>
              <a:rPr lang="en-US" dirty="0">
                <a:solidFill>
                  <a:schemeClr val="accent1">
                    <a:lumMod val="90000"/>
                    <a:lumOff val="10000"/>
                  </a:schemeClr>
                </a:solidFill>
              </a:rPr>
              <a:t>Can apply to meetings and records of private organizations if they receive public funding.</a:t>
            </a:r>
          </a:p>
          <a:p>
            <a:pPr eaLnBrk="1" hangingPunct="1">
              <a:defRPr/>
            </a:pPr>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6FE038-C4B6-41CA-B208-9866B6907C90}"/>
              </a:ext>
            </a:extLst>
          </p:cNvPr>
          <p:cNvSpPr>
            <a:spLocks noGrp="1"/>
          </p:cNvSpPr>
          <p:nvPr>
            <p:ph type="title"/>
          </p:nvPr>
        </p:nvSpPr>
        <p:spPr/>
        <p:txBody>
          <a:bodyPr/>
          <a:lstStyle/>
          <a:p>
            <a:pPr algn="ctr"/>
            <a:r>
              <a:rPr lang="en-US" dirty="0"/>
              <a:t>Attorneys’ Fees May be</a:t>
            </a:r>
            <a:br>
              <a:rPr lang="en-US" dirty="0"/>
            </a:br>
            <a:r>
              <a:rPr lang="en-US" dirty="0"/>
              <a:t>Awarded</a:t>
            </a:r>
          </a:p>
        </p:txBody>
      </p:sp>
      <p:sp>
        <p:nvSpPr>
          <p:cNvPr id="3" name="Content Placeholder 2">
            <a:extLst>
              <a:ext uri="{FF2B5EF4-FFF2-40B4-BE49-F238E27FC236}">
                <a16:creationId xmlns:a16="http://schemas.microsoft.com/office/drawing/2014/main" id="{A03C6022-0620-4EE1-9F5E-655B0DB3E8F8}"/>
              </a:ext>
            </a:extLst>
          </p:cNvPr>
          <p:cNvSpPr>
            <a:spLocks noGrp="1"/>
          </p:cNvSpPr>
          <p:nvPr>
            <p:ph idx="1"/>
          </p:nvPr>
        </p:nvSpPr>
        <p:spPr/>
        <p:txBody>
          <a:bodyPr>
            <a:normAutofit/>
          </a:bodyPr>
          <a:lstStyle/>
          <a:p>
            <a:pPr>
              <a:buFont typeface="Wingdings" panose="05000000000000000000" pitchFamily="2" charset="2"/>
              <a:buChar char="§"/>
            </a:pPr>
            <a:r>
              <a:rPr lang="en-US" dirty="0">
                <a:solidFill>
                  <a:schemeClr val="accent1">
                    <a:lumMod val="90000"/>
                    <a:lumOff val="10000"/>
                  </a:schemeClr>
                </a:solidFill>
              </a:rPr>
              <a:t>Against a defendant where the plaintiff substantially prevails unless the position of the defendant was substantially justified, or other circumstances would make an award unjust.</a:t>
            </a:r>
          </a:p>
          <a:p>
            <a:pPr marL="0" indent="0">
              <a:buNone/>
            </a:pPr>
            <a:endParaRPr lang="en-US" dirty="0">
              <a:solidFill>
                <a:schemeClr val="accent1">
                  <a:lumMod val="90000"/>
                  <a:lumOff val="10000"/>
                </a:schemeClr>
              </a:solidFill>
            </a:endParaRPr>
          </a:p>
          <a:p>
            <a:pPr>
              <a:buFont typeface="Wingdings" panose="05000000000000000000" pitchFamily="2" charset="2"/>
              <a:buChar char="§"/>
            </a:pPr>
            <a:r>
              <a:rPr lang="en-US" dirty="0">
                <a:solidFill>
                  <a:schemeClr val="accent1">
                    <a:lumMod val="90000"/>
                    <a:lumOff val="10000"/>
                  </a:schemeClr>
                </a:solidFill>
              </a:rPr>
              <a:t> Against a plaintiff where the defendant substantially prevails only if the action was initiated primarily for frivolous or dilatory purposes.</a:t>
            </a:r>
          </a:p>
          <a:p>
            <a:pPr marL="0" indent="0">
              <a:buNone/>
            </a:pPr>
            <a:endParaRPr lang="en-US" dirty="0">
              <a:solidFill>
                <a:schemeClr val="accent1">
                  <a:lumMod val="90000"/>
                  <a:lumOff val="10000"/>
                </a:schemeClr>
              </a:solidFill>
            </a:endParaRPr>
          </a:p>
          <a:p>
            <a:pPr>
              <a:buFont typeface="Wingdings" panose="05000000000000000000" pitchFamily="2" charset="2"/>
              <a:buChar char="§"/>
            </a:pPr>
            <a:r>
              <a:rPr lang="en-US" dirty="0">
                <a:solidFill>
                  <a:schemeClr val="accent1">
                    <a:lumMod val="90000"/>
                    <a:lumOff val="10000"/>
                  </a:schemeClr>
                </a:solidFill>
              </a:rPr>
              <a:t>No attorneys’ fees may be awarded against the State or any of its departments or agencies (sovereign immunity concerns).</a:t>
            </a:r>
          </a:p>
        </p:txBody>
      </p:sp>
    </p:spTree>
    <p:extLst>
      <p:ext uri="{BB962C8B-B14F-4D97-AF65-F5344CB8AC3E}">
        <p14:creationId xmlns:p14="http://schemas.microsoft.com/office/powerpoint/2010/main" val="27238094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ABB48D-4A18-4B36-BBCD-786938712254}"/>
              </a:ext>
            </a:extLst>
          </p:cNvPr>
          <p:cNvSpPr>
            <a:spLocks noGrp="1"/>
          </p:cNvSpPr>
          <p:nvPr>
            <p:ph type="title"/>
          </p:nvPr>
        </p:nvSpPr>
        <p:spPr>
          <a:xfrm>
            <a:off x="838200" y="-1"/>
            <a:ext cx="7716658" cy="1690689"/>
          </a:xfrm>
        </p:spPr>
        <p:txBody>
          <a:bodyPr anchor="ctr">
            <a:normAutofit/>
          </a:bodyPr>
          <a:lstStyle/>
          <a:p>
            <a:r>
              <a:rPr lang="en-US" dirty="0"/>
              <a:t>QUESTIONS?</a:t>
            </a:r>
            <a:br>
              <a:rPr lang="en-US" dirty="0"/>
            </a:br>
            <a:r>
              <a:rPr lang="en-US" dirty="0"/>
              <a:t>	Contact ADH Legal Staff</a:t>
            </a:r>
          </a:p>
        </p:txBody>
      </p:sp>
      <p:graphicFrame>
        <p:nvGraphicFramePr>
          <p:cNvPr id="5" name="Content Placeholder 2">
            <a:extLst>
              <a:ext uri="{FF2B5EF4-FFF2-40B4-BE49-F238E27FC236}">
                <a16:creationId xmlns:a16="http://schemas.microsoft.com/office/drawing/2014/main" id="{83E0E387-B599-41A3-B573-CF97DF2C736F}"/>
              </a:ext>
            </a:extLst>
          </p:cNvPr>
          <p:cNvGraphicFramePr>
            <a:graphicFrameLocks noGrp="1"/>
          </p:cNvGraphicFramePr>
          <p:nvPr>
            <p:ph idx="1"/>
            <p:extLst>
              <p:ext uri="{D42A27DB-BD31-4B8C-83A1-F6EECF244321}">
                <p14:modId xmlns:p14="http://schemas.microsoft.com/office/powerpoint/2010/main" val="2919359529"/>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1732430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217715" y="191588"/>
            <a:ext cx="9144000" cy="2895600"/>
          </a:xfrm>
        </p:spPr>
        <p:txBody>
          <a:bodyPr>
            <a:normAutofit fontScale="90000"/>
          </a:bodyPr>
          <a:lstStyle/>
          <a:p>
            <a:pPr eaLnBrk="1" hangingPunct="1">
              <a:defRPr/>
            </a:pPr>
            <a:br>
              <a:rPr lang="en-US" dirty="0"/>
            </a:br>
            <a:br>
              <a:rPr lang="en-US" dirty="0"/>
            </a:br>
            <a:br>
              <a:rPr lang="en-US" dirty="0"/>
            </a:br>
            <a:br>
              <a:rPr lang="en-US" dirty="0"/>
            </a:br>
            <a:br>
              <a:rPr lang="en-US" dirty="0"/>
            </a:br>
            <a:br>
              <a:rPr lang="en-US" dirty="0"/>
            </a:br>
            <a:br>
              <a:rPr lang="en-US" dirty="0"/>
            </a:br>
            <a:br>
              <a:rPr lang="en-US" dirty="0"/>
            </a:br>
            <a:r>
              <a:rPr lang="en-US" dirty="0"/>
              <a:t>Thank you!</a:t>
            </a:r>
          </a:p>
        </p:txBody>
      </p:sp>
    </p:spTree>
    <p:extLst>
      <p:ext uri="{BB962C8B-B14F-4D97-AF65-F5344CB8AC3E}">
        <p14:creationId xmlns:p14="http://schemas.microsoft.com/office/powerpoint/2010/main" val="1195899480"/>
      </p:ext>
    </p:extLst>
  </p:cSld>
  <p:clrMapOvr>
    <a:masterClrMapping/>
  </p:clrMapOvr>
  <p:transition>
    <p:random/>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2B92C4-C377-48A5-BE2B-28A9A2F04DE4}"/>
              </a:ext>
            </a:extLst>
          </p:cNvPr>
          <p:cNvSpPr>
            <a:spLocks noGrp="1"/>
          </p:cNvSpPr>
          <p:nvPr>
            <p:ph type="title"/>
          </p:nvPr>
        </p:nvSpPr>
        <p:spPr>
          <a:xfrm>
            <a:off x="838200" y="-1"/>
            <a:ext cx="6653463" cy="1690689"/>
          </a:xfrm>
        </p:spPr>
        <p:txBody>
          <a:bodyPr/>
          <a:lstStyle/>
          <a:p>
            <a:r>
              <a:rPr lang="en-US" dirty="0"/>
              <a:t>FOIA DOES NOT REQUIRE:</a:t>
            </a:r>
          </a:p>
        </p:txBody>
      </p:sp>
      <p:sp>
        <p:nvSpPr>
          <p:cNvPr id="3" name="TextBox 2">
            <a:extLst>
              <a:ext uri="{FF2B5EF4-FFF2-40B4-BE49-F238E27FC236}">
                <a16:creationId xmlns:a16="http://schemas.microsoft.com/office/drawing/2014/main" id="{FA8145C5-EC9B-4891-BAFE-6B7CE104C17A}"/>
              </a:ext>
            </a:extLst>
          </p:cNvPr>
          <p:cNvSpPr txBox="1"/>
          <p:nvPr/>
        </p:nvSpPr>
        <p:spPr>
          <a:xfrm>
            <a:off x="838200" y="2486525"/>
            <a:ext cx="10920663" cy="3108543"/>
          </a:xfrm>
          <a:prstGeom prst="rect">
            <a:avLst/>
          </a:prstGeom>
          <a:noFill/>
        </p:spPr>
        <p:txBody>
          <a:bodyPr wrap="square" rtlCol="0">
            <a:spAutoFit/>
          </a:bodyPr>
          <a:lstStyle/>
          <a:p>
            <a:pPr marL="285750" indent="-285750">
              <a:buFontTx/>
              <a:buChar char="-"/>
            </a:pPr>
            <a:r>
              <a:rPr lang="en-US" sz="2800" dirty="0">
                <a:solidFill>
                  <a:schemeClr val="accent1">
                    <a:lumMod val="90000"/>
                    <a:lumOff val="10000"/>
                  </a:schemeClr>
                </a:solidFill>
                <a:latin typeface="Arial Narrow" panose="020B0606020202030204" pitchFamily="34" charset="0"/>
              </a:rPr>
              <a:t>Citizen participation at meetings (just attendance)</a:t>
            </a:r>
          </a:p>
          <a:p>
            <a:pPr marL="285750" indent="-285750">
              <a:buFont typeface="Wingdings" panose="05000000000000000000" pitchFamily="2" charset="2"/>
              <a:buChar char="§"/>
            </a:pPr>
            <a:r>
              <a:rPr lang="en-US" sz="2800" dirty="0">
                <a:solidFill>
                  <a:schemeClr val="accent1">
                    <a:lumMod val="90000"/>
                    <a:lumOff val="10000"/>
                  </a:schemeClr>
                </a:solidFill>
                <a:latin typeface="Arial Narrow" panose="020B0606020202030204" pitchFamily="34" charset="0"/>
              </a:rPr>
              <a:t>But see A.C.A. § 14-14-109(b), requiring county boards to afford citizens “a reasonable opportunity to participate prior to the final decision.”)</a:t>
            </a:r>
          </a:p>
          <a:p>
            <a:pPr marL="285750" indent="-285750">
              <a:buFontTx/>
              <a:buChar char="-"/>
            </a:pPr>
            <a:r>
              <a:rPr lang="en-US" sz="2800" dirty="0">
                <a:solidFill>
                  <a:schemeClr val="accent1">
                    <a:lumMod val="90000"/>
                    <a:lumOff val="10000"/>
                  </a:schemeClr>
                </a:solidFill>
                <a:latin typeface="Arial Narrow" panose="020B0606020202030204" pitchFamily="34" charset="0"/>
              </a:rPr>
              <a:t>Any Particular time period for record retention</a:t>
            </a:r>
          </a:p>
          <a:p>
            <a:pPr marL="285750" indent="-285750">
              <a:buFont typeface="Wingdings" panose="05000000000000000000" pitchFamily="2" charset="2"/>
              <a:buChar char="§"/>
            </a:pPr>
            <a:r>
              <a:rPr lang="en-US" sz="2800" dirty="0">
                <a:solidFill>
                  <a:schemeClr val="accent1">
                    <a:lumMod val="90000"/>
                    <a:lumOff val="10000"/>
                  </a:schemeClr>
                </a:solidFill>
                <a:latin typeface="Arial Narrow" panose="020B0606020202030204" pitchFamily="34" charset="0"/>
              </a:rPr>
              <a:t>(But see A.C.A. §§ 25-18-601 to -605 concerning records retention by “state agencies.”)</a:t>
            </a:r>
          </a:p>
          <a:p>
            <a:pPr marL="285750" indent="-285750">
              <a:buFont typeface="Wingdings" panose="05000000000000000000" pitchFamily="2" charset="2"/>
              <a:buChar char="§"/>
            </a:pPr>
            <a:r>
              <a:rPr lang="en-US" sz="2800" dirty="0">
                <a:solidFill>
                  <a:schemeClr val="accent1">
                    <a:lumMod val="90000"/>
                    <a:lumOff val="10000"/>
                  </a:schemeClr>
                </a:solidFill>
                <a:latin typeface="Arial Narrow" panose="020B0606020202030204" pitchFamily="34" charset="0"/>
              </a:rPr>
              <a:t>(and county records retention requirements at A.C.A. §§ 13-4-301 to -308.)</a:t>
            </a:r>
          </a:p>
        </p:txBody>
      </p:sp>
    </p:spTree>
    <p:extLst>
      <p:ext uri="{BB962C8B-B14F-4D97-AF65-F5344CB8AC3E}">
        <p14:creationId xmlns:p14="http://schemas.microsoft.com/office/powerpoint/2010/main" val="23661221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8855FE-FDE2-4A00-BE1B-E12D25284C29}"/>
              </a:ext>
            </a:extLst>
          </p:cNvPr>
          <p:cNvSpPr>
            <a:spLocks noGrp="1"/>
          </p:cNvSpPr>
          <p:nvPr>
            <p:ph type="title"/>
          </p:nvPr>
        </p:nvSpPr>
        <p:spPr/>
        <p:txBody>
          <a:bodyPr/>
          <a:lstStyle/>
          <a:p>
            <a:r>
              <a:rPr lang="en-US" dirty="0"/>
              <a:t>Public Meetings</a:t>
            </a:r>
          </a:p>
        </p:txBody>
      </p:sp>
      <p:sp>
        <p:nvSpPr>
          <p:cNvPr id="3" name="Content Placeholder 2">
            <a:extLst>
              <a:ext uri="{FF2B5EF4-FFF2-40B4-BE49-F238E27FC236}">
                <a16:creationId xmlns:a16="http://schemas.microsoft.com/office/drawing/2014/main" id="{E8473826-E508-477D-BED7-59D1AABF2894}"/>
              </a:ext>
            </a:extLst>
          </p:cNvPr>
          <p:cNvSpPr>
            <a:spLocks noGrp="1"/>
          </p:cNvSpPr>
          <p:nvPr>
            <p:ph idx="1"/>
          </p:nvPr>
        </p:nvSpPr>
        <p:spPr/>
        <p:txBody>
          <a:bodyPr>
            <a:normAutofit/>
          </a:bodyPr>
          <a:lstStyle/>
          <a:p>
            <a:pPr>
              <a:buFont typeface="Wingdings" panose="05000000000000000000" pitchFamily="2" charset="2"/>
              <a:buChar char="§"/>
            </a:pPr>
            <a:r>
              <a:rPr lang="en-US" sz="2400" dirty="0">
                <a:solidFill>
                  <a:schemeClr val="accent1">
                    <a:lumMod val="90000"/>
                    <a:lumOff val="10000"/>
                  </a:schemeClr>
                </a:solidFill>
              </a:rPr>
              <a:t>A.C.A. § 25-19-103(4) defines public meetings as “meetings of any bureau, commission, or agency of the state, or any political subdivision of the state, including municipalities and counties, boards of education, and all other boards, bureaus, commissions, or organizations in the State of Arkansas, except grand juries, supported wholly or in part by public funds or expending public funds.”</a:t>
            </a:r>
          </a:p>
          <a:p>
            <a:pPr>
              <a:buFont typeface="Wingdings" panose="05000000000000000000" pitchFamily="2" charset="2"/>
              <a:buChar char="§"/>
            </a:pPr>
            <a:r>
              <a:rPr lang="en-US" sz="2400" dirty="0">
                <a:solidFill>
                  <a:schemeClr val="accent1">
                    <a:lumMod val="90000"/>
                    <a:lumOff val="10000"/>
                  </a:schemeClr>
                </a:solidFill>
              </a:rPr>
              <a:t>A.C.A. § 25-19-106(a) establishes the open meeting requirement:</a:t>
            </a:r>
          </a:p>
          <a:p>
            <a:pPr marL="914400">
              <a:lnSpc>
                <a:spcPct val="100000"/>
              </a:lnSpc>
            </a:pPr>
            <a:r>
              <a:rPr lang="en-US" sz="2400" dirty="0">
                <a:solidFill>
                  <a:schemeClr val="accent1">
                    <a:lumMod val="90000"/>
                    <a:lumOff val="10000"/>
                  </a:schemeClr>
                </a:solidFill>
              </a:rPr>
              <a:t>“All meetings, formal or informal, special or regular” of the “governing bodies” of cities, counties, school districts, state entities, and some private entities, must be open to the public.</a:t>
            </a:r>
          </a:p>
          <a:p>
            <a:pPr>
              <a:buFont typeface="Wingdings" panose="05000000000000000000" pitchFamily="2" charset="2"/>
              <a:buChar char="§"/>
            </a:pPr>
            <a:r>
              <a:rPr lang="en-US" sz="2400" dirty="0">
                <a:solidFill>
                  <a:schemeClr val="accent1">
                    <a:lumMod val="90000"/>
                    <a:lumOff val="10000"/>
                  </a:schemeClr>
                </a:solidFill>
              </a:rPr>
              <a:t>Act is triggered even if no official action is taken.</a:t>
            </a:r>
          </a:p>
        </p:txBody>
      </p:sp>
    </p:spTree>
    <p:extLst>
      <p:ext uri="{BB962C8B-B14F-4D97-AF65-F5344CB8AC3E}">
        <p14:creationId xmlns:p14="http://schemas.microsoft.com/office/powerpoint/2010/main" val="1271845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9290D4-7979-49E2-97AA-E28D1A9F5CF7}"/>
              </a:ext>
            </a:extLst>
          </p:cNvPr>
          <p:cNvSpPr>
            <a:spLocks noGrp="1"/>
          </p:cNvSpPr>
          <p:nvPr>
            <p:ph type="title"/>
          </p:nvPr>
        </p:nvSpPr>
        <p:spPr/>
        <p:txBody>
          <a:bodyPr/>
          <a:lstStyle/>
          <a:p>
            <a:pPr algn="ctr"/>
            <a:r>
              <a:rPr lang="en-US" dirty="0"/>
              <a:t>Open Public Meetings</a:t>
            </a:r>
            <a:br>
              <a:rPr lang="en-US" dirty="0"/>
            </a:br>
            <a:r>
              <a:rPr lang="en-US" sz="2400" b="1" dirty="0"/>
              <a:t>A.C.A. § 25-19-106(a)</a:t>
            </a:r>
            <a:endParaRPr lang="en-US" b="1" dirty="0"/>
          </a:p>
        </p:txBody>
      </p:sp>
      <p:sp>
        <p:nvSpPr>
          <p:cNvPr id="3" name="Content Placeholder 2">
            <a:extLst>
              <a:ext uri="{FF2B5EF4-FFF2-40B4-BE49-F238E27FC236}">
                <a16:creationId xmlns:a16="http://schemas.microsoft.com/office/drawing/2014/main" id="{BBA5F228-67A9-42E8-BE8D-5DF2BF44A3D8}"/>
              </a:ext>
            </a:extLst>
          </p:cNvPr>
          <p:cNvSpPr>
            <a:spLocks noGrp="1"/>
          </p:cNvSpPr>
          <p:nvPr>
            <p:ph idx="1"/>
          </p:nvPr>
        </p:nvSpPr>
        <p:spPr>
          <a:xfrm>
            <a:off x="1472540" y="1825624"/>
            <a:ext cx="8799616" cy="4788932"/>
          </a:xfrm>
        </p:spPr>
        <p:txBody>
          <a:bodyPr numCol="2">
            <a:noAutofit/>
          </a:bodyPr>
          <a:lstStyle/>
          <a:p>
            <a:pPr>
              <a:buFont typeface="Wingdings" panose="05000000000000000000" pitchFamily="2" charset="2"/>
              <a:buChar char="§"/>
            </a:pPr>
            <a:r>
              <a:rPr lang="en-US" sz="2400" dirty="0">
                <a:solidFill>
                  <a:schemeClr val="accent1">
                    <a:lumMod val="90000"/>
                    <a:lumOff val="10000"/>
                  </a:schemeClr>
                </a:solidFill>
              </a:rPr>
              <a:t>Only applies to “Governing Bodies” with decision-making power</a:t>
            </a:r>
          </a:p>
          <a:p>
            <a:pPr>
              <a:buFont typeface="Wingdings" panose="05000000000000000000" pitchFamily="2" charset="2"/>
              <a:buChar char="§"/>
            </a:pPr>
            <a:r>
              <a:rPr lang="en-US" sz="2400" dirty="0">
                <a:solidFill>
                  <a:schemeClr val="accent1">
                    <a:lumMod val="90000"/>
                    <a:lumOff val="10000"/>
                  </a:schemeClr>
                </a:solidFill>
              </a:rPr>
              <a:t>Subcommittees of governing bodies are covered, as are any other committees with delegated power to decide (</a:t>
            </a:r>
            <a:r>
              <a:rPr lang="en-US" sz="2400" i="1" dirty="0">
                <a:solidFill>
                  <a:schemeClr val="accent1">
                    <a:lumMod val="90000"/>
                    <a:lumOff val="10000"/>
                  </a:schemeClr>
                </a:solidFill>
              </a:rPr>
              <a:t>Ark. Gazette Co. v. Pickens</a:t>
            </a:r>
            <a:r>
              <a:rPr lang="en-US" sz="2400" dirty="0">
                <a:solidFill>
                  <a:schemeClr val="accent1">
                    <a:lumMod val="90000"/>
                    <a:lumOff val="10000"/>
                  </a:schemeClr>
                </a:solidFill>
              </a:rPr>
              <a:t>, 258 Ark. 69 (1975) &amp; Op. 2002-092)</a:t>
            </a:r>
          </a:p>
          <a:p>
            <a:pPr>
              <a:buFont typeface="Wingdings" panose="05000000000000000000" pitchFamily="2" charset="2"/>
              <a:buChar char="§"/>
            </a:pPr>
            <a:r>
              <a:rPr lang="en-US" sz="2400" dirty="0">
                <a:solidFill>
                  <a:schemeClr val="accent1">
                    <a:lumMod val="90000"/>
                    <a:lumOff val="10000"/>
                  </a:schemeClr>
                </a:solidFill>
              </a:rPr>
              <a:t>Does not apply to staff meetings (</a:t>
            </a:r>
            <a:r>
              <a:rPr lang="en-US" sz="2400" i="1" dirty="0" err="1">
                <a:solidFill>
                  <a:schemeClr val="accent1">
                    <a:lumMod val="90000"/>
                    <a:lumOff val="10000"/>
                  </a:schemeClr>
                </a:solidFill>
              </a:rPr>
              <a:t>Nat’l</a:t>
            </a:r>
            <a:r>
              <a:rPr lang="en-US" sz="2400" i="1" dirty="0">
                <a:solidFill>
                  <a:schemeClr val="accent1">
                    <a:lumMod val="90000"/>
                    <a:lumOff val="10000"/>
                  </a:schemeClr>
                </a:solidFill>
              </a:rPr>
              <a:t>. Park Med. Ctr. v. Ark. DHS</a:t>
            </a:r>
            <a:r>
              <a:rPr lang="en-US" sz="2400" dirty="0">
                <a:solidFill>
                  <a:schemeClr val="accent1">
                    <a:lumMod val="90000"/>
                    <a:lumOff val="10000"/>
                  </a:schemeClr>
                </a:solidFill>
              </a:rPr>
              <a:t>, 322 Ark. 595 (1995))</a:t>
            </a:r>
          </a:p>
          <a:p>
            <a:pPr>
              <a:buFont typeface="Wingdings" panose="05000000000000000000" pitchFamily="2" charset="2"/>
              <a:buChar char="§"/>
            </a:pPr>
            <a:r>
              <a:rPr lang="en-US" sz="2400" dirty="0">
                <a:solidFill>
                  <a:schemeClr val="accent1">
                    <a:lumMod val="90000"/>
                    <a:lumOff val="10000"/>
                  </a:schemeClr>
                </a:solidFill>
              </a:rPr>
              <a:t>Or to advisory bodies unless de facto governing body; Op. 2006-059 (but records are subject)</a:t>
            </a:r>
          </a:p>
          <a:p>
            <a:pPr>
              <a:buFont typeface="Wingdings" panose="05000000000000000000" pitchFamily="2" charset="2"/>
              <a:buChar char="§"/>
            </a:pPr>
            <a:r>
              <a:rPr lang="en-US" sz="2400" dirty="0">
                <a:solidFill>
                  <a:schemeClr val="accent1">
                    <a:lumMod val="90000"/>
                    <a:lumOff val="10000"/>
                  </a:schemeClr>
                </a:solidFill>
              </a:rPr>
              <a:t>Advisory committees composed partially of board members might be covered (Op. 2000-260)</a:t>
            </a:r>
          </a:p>
          <a:p>
            <a:pPr>
              <a:buFont typeface="Wingdings" panose="05000000000000000000" pitchFamily="2" charset="2"/>
              <a:buChar char="§"/>
            </a:pPr>
            <a:r>
              <a:rPr lang="en-US" sz="2400" dirty="0">
                <a:solidFill>
                  <a:schemeClr val="accent1">
                    <a:lumMod val="90000"/>
                    <a:lumOff val="10000"/>
                  </a:schemeClr>
                </a:solidFill>
              </a:rPr>
              <a:t>A specific statute may govern particular meetings</a:t>
            </a:r>
          </a:p>
          <a:p>
            <a:pPr>
              <a:buFont typeface="Wingdings" panose="05000000000000000000" pitchFamily="2" charset="2"/>
              <a:buChar char="§"/>
            </a:pPr>
            <a:r>
              <a:rPr lang="en-US" sz="2400" dirty="0">
                <a:solidFill>
                  <a:schemeClr val="accent1">
                    <a:lumMod val="90000"/>
                    <a:lumOff val="10000"/>
                  </a:schemeClr>
                </a:solidFill>
              </a:rPr>
              <a:t>Records may be open but meetings closed, if not a “governing body”</a:t>
            </a:r>
          </a:p>
        </p:txBody>
      </p:sp>
    </p:spTree>
    <p:extLst>
      <p:ext uri="{BB962C8B-B14F-4D97-AF65-F5344CB8AC3E}">
        <p14:creationId xmlns:p14="http://schemas.microsoft.com/office/powerpoint/2010/main" val="27715466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5CC000-A5FF-414D-91F9-8092FC3C7769}"/>
              </a:ext>
            </a:extLst>
          </p:cNvPr>
          <p:cNvSpPr>
            <a:spLocks noGrp="1"/>
          </p:cNvSpPr>
          <p:nvPr>
            <p:ph type="title"/>
          </p:nvPr>
        </p:nvSpPr>
        <p:spPr/>
        <p:txBody>
          <a:bodyPr/>
          <a:lstStyle/>
          <a:p>
            <a:pPr algn="ctr"/>
            <a:r>
              <a:rPr lang="en-US" dirty="0"/>
              <a:t>How many members make</a:t>
            </a:r>
            <a:br>
              <a:rPr lang="en-US" dirty="0"/>
            </a:br>
            <a:r>
              <a:rPr lang="en-US" dirty="0"/>
              <a:t>a meeting?</a:t>
            </a:r>
          </a:p>
        </p:txBody>
      </p:sp>
      <p:sp>
        <p:nvSpPr>
          <p:cNvPr id="3" name="Content Placeholder 2">
            <a:extLst>
              <a:ext uri="{FF2B5EF4-FFF2-40B4-BE49-F238E27FC236}">
                <a16:creationId xmlns:a16="http://schemas.microsoft.com/office/drawing/2014/main" id="{3DE18EC9-685D-4760-81BB-572C410E03D5}"/>
              </a:ext>
            </a:extLst>
          </p:cNvPr>
          <p:cNvSpPr>
            <a:spLocks noGrp="1"/>
          </p:cNvSpPr>
          <p:nvPr>
            <p:ph idx="1"/>
          </p:nvPr>
        </p:nvSpPr>
        <p:spPr/>
        <p:txBody>
          <a:bodyPr>
            <a:normAutofit fontScale="92500" lnSpcReduction="10000"/>
          </a:bodyPr>
          <a:lstStyle/>
          <a:p>
            <a:pPr>
              <a:buFont typeface="Wingdings" panose="05000000000000000000" pitchFamily="2" charset="2"/>
              <a:buChar char="§"/>
            </a:pPr>
            <a:r>
              <a:rPr lang="en-US" dirty="0">
                <a:solidFill>
                  <a:schemeClr val="accent1">
                    <a:lumMod val="90000"/>
                    <a:lumOff val="10000"/>
                  </a:schemeClr>
                </a:solidFill>
              </a:rPr>
              <a:t>Quorum not required (</a:t>
            </a:r>
            <a:r>
              <a:rPr lang="en-US" i="1" dirty="0">
                <a:solidFill>
                  <a:schemeClr val="accent1">
                    <a:lumMod val="90000"/>
                    <a:lumOff val="10000"/>
                  </a:schemeClr>
                </a:solidFill>
              </a:rPr>
              <a:t>El Dorado Mayor v. El Dorado Broadcasting</a:t>
            </a:r>
            <a:r>
              <a:rPr lang="en-US" dirty="0">
                <a:solidFill>
                  <a:schemeClr val="accent1">
                    <a:lumMod val="90000"/>
                    <a:lumOff val="10000"/>
                  </a:schemeClr>
                </a:solidFill>
              </a:rPr>
              <a:t>, 260 Ark. 821 (1976).</a:t>
            </a:r>
          </a:p>
          <a:p>
            <a:pPr>
              <a:buFont typeface="Wingdings" panose="05000000000000000000" pitchFamily="2" charset="2"/>
              <a:buChar char="§"/>
            </a:pPr>
            <a:r>
              <a:rPr lang="en-US" dirty="0">
                <a:solidFill>
                  <a:schemeClr val="accent1">
                    <a:lumMod val="90000"/>
                    <a:lumOff val="10000"/>
                  </a:schemeClr>
                </a:solidFill>
              </a:rPr>
              <a:t>3 members to discuss government business, must comply.</a:t>
            </a:r>
          </a:p>
          <a:p>
            <a:pPr>
              <a:buFont typeface="Wingdings" panose="05000000000000000000" pitchFamily="2" charset="2"/>
              <a:buChar char="§"/>
            </a:pPr>
            <a:r>
              <a:rPr lang="en-US" dirty="0">
                <a:solidFill>
                  <a:schemeClr val="accent1">
                    <a:lumMod val="90000"/>
                    <a:lumOff val="10000"/>
                  </a:schemeClr>
                </a:solidFill>
              </a:rPr>
              <a:t>2 members can be a meeting depending on the facts; “polling” or pre-meeting conferencing before a vote is covered (</a:t>
            </a:r>
            <a:r>
              <a:rPr lang="en-US" i="1" dirty="0">
                <a:solidFill>
                  <a:schemeClr val="accent1">
                    <a:lumMod val="90000"/>
                    <a:lumOff val="10000"/>
                  </a:schemeClr>
                </a:solidFill>
              </a:rPr>
              <a:t>Harris v. City of Fort Smith </a:t>
            </a:r>
            <a:r>
              <a:rPr lang="en-US" dirty="0">
                <a:solidFill>
                  <a:schemeClr val="accent1">
                    <a:lumMod val="90000"/>
                    <a:lumOff val="10000"/>
                  </a:schemeClr>
                </a:solidFill>
              </a:rPr>
              <a:t>(197 S.W.3d 461 (2004)).</a:t>
            </a:r>
          </a:p>
          <a:p>
            <a:pPr>
              <a:buFont typeface="Wingdings" panose="05000000000000000000" pitchFamily="2" charset="2"/>
              <a:buChar char="§"/>
            </a:pPr>
            <a:r>
              <a:rPr lang="en-US" dirty="0">
                <a:solidFill>
                  <a:schemeClr val="accent1">
                    <a:lumMod val="90000"/>
                    <a:lumOff val="10000"/>
                  </a:schemeClr>
                </a:solidFill>
              </a:rPr>
              <a:t>Telephone conferences are permissible if proper procedures are followed and notice is given (</a:t>
            </a:r>
            <a:r>
              <a:rPr lang="en-US" i="1" dirty="0">
                <a:solidFill>
                  <a:schemeClr val="accent1">
                    <a:lumMod val="90000"/>
                    <a:lumOff val="10000"/>
                  </a:schemeClr>
                </a:solidFill>
              </a:rPr>
              <a:t>Rehab Hosp. Services Corp. v. Delta-Hills Health Systems Agency</a:t>
            </a:r>
            <a:r>
              <a:rPr lang="en-US" dirty="0">
                <a:solidFill>
                  <a:schemeClr val="accent1">
                    <a:lumMod val="90000"/>
                    <a:lumOff val="10000"/>
                  </a:schemeClr>
                </a:solidFill>
              </a:rPr>
              <a:t>, 284 Ark. 397 (1985).</a:t>
            </a:r>
          </a:p>
          <a:p>
            <a:pPr>
              <a:buFont typeface="Wingdings" panose="05000000000000000000" pitchFamily="2" charset="2"/>
              <a:buChar char="§"/>
            </a:pPr>
            <a:r>
              <a:rPr lang="en-US" dirty="0">
                <a:solidFill>
                  <a:schemeClr val="accent1">
                    <a:lumMod val="90000"/>
                    <a:lumOff val="10000"/>
                  </a:schemeClr>
                </a:solidFill>
              </a:rPr>
              <a:t>There is a right to know how officials vote – no secret ballots (</a:t>
            </a:r>
            <a:r>
              <a:rPr lang="en-US" i="1" dirty="0" err="1">
                <a:solidFill>
                  <a:schemeClr val="accent1">
                    <a:lumMod val="90000"/>
                    <a:lumOff val="10000"/>
                  </a:schemeClr>
                </a:solidFill>
              </a:rPr>
              <a:t>Depoyster</a:t>
            </a:r>
            <a:r>
              <a:rPr lang="en-US" i="1" dirty="0">
                <a:solidFill>
                  <a:schemeClr val="accent1">
                    <a:lumMod val="90000"/>
                    <a:lumOff val="10000"/>
                  </a:schemeClr>
                </a:solidFill>
              </a:rPr>
              <a:t> </a:t>
            </a:r>
            <a:r>
              <a:rPr lang="en-US" i="1" dirty="0" err="1">
                <a:solidFill>
                  <a:schemeClr val="accent1">
                    <a:lumMod val="90000"/>
                    <a:lumOff val="10000"/>
                  </a:schemeClr>
                </a:solidFill>
              </a:rPr>
              <a:t>v.Cole</a:t>
            </a:r>
            <a:r>
              <a:rPr lang="en-US" dirty="0">
                <a:solidFill>
                  <a:schemeClr val="accent1">
                    <a:lumMod val="90000"/>
                    <a:lumOff val="10000"/>
                  </a:schemeClr>
                </a:solidFill>
              </a:rPr>
              <a:t>, 298 Ark 203 (1984)).</a:t>
            </a:r>
          </a:p>
        </p:txBody>
      </p:sp>
    </p:spTree>
    <p:extLst>
      <p:ext uri="{BB962C8B-B14F-4D97-AF65-F5344CB8AC3E}">
        <p14:creationId xmlns:p14="http://schemas.microsoft.com/office/powerpoint/2010/main" val="37588165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13EA3-FD40-4DB5-AA1D-E095F9701FA0}"/>
              </a:ext>
            </a:extLst>
          </p:cNvPr>
          <p:cNvSpPr>
            <a:spLocks noGrp="1"/>
          </p:cNvSpPr>
          <p:nvPr>
            <p:ph type="title"/>
          </p:nvPr>
        </p:nvSpPr>
        <p:spPr/>
        <p:txBody>
          <a:bodyPr/>
          <a:lstStyle/>
          <a:p>
            <a:pPr algn="ctr"/>
            <a:r>
              <a:rPr lang="en-US" dirty="0"/>
              <a:t>Social</a:t>
            </a:r>
            <a:br>
              <a:rPr lang="en-US" dirty="0"/>
            </a:br>
            <a:r>
              <a:rPr lang="en-US" dirty="0"/>
              <a:t>Gatherings/Conferences</a:t>
            </a:r>
          </a:p>
        </p:txBody>
      </p:sp>
      <p:sp>
        <p:nvSpPr>
          <p:cNvPr id="3" name="Content Placeholder 2">
            <a:extLst>
              <a:ext uri="{FF2B5EF4-FFF2-40B4-BE49-F238E27FC236}">
                <a16:creationId xmlns:a16="http://schemas.microsoft.com/office/drawing/2014/main" id="{62683387-1E46-4EAD-8DB5-A5CD38380292}"/>
              </a:ext>
            </a:extLst>
          </p:cNvPr>
          <p:cNvSpPr>
            <a:spLocks noGrp="1"/>
          </p:cNvSpPr>
          <p:nvPr>
            <p:ph idx="1"/>
          </p:nvPr>
        </p:nvSpPr>
        <p:spPr/>
        <p:txBody>
          <a:bodyPr>
            <a:normAutofit/>
          </a:bodyPr>
          <a:lstStyle/>
          <a:p>
            <a:pPr>
              <a:spcBef>
                <a:spcPts val="0"/>
              </a:spcBef>
              <a:spcAft>
                <a:spcPts val="3600"/>
              </a:spcAft>
              <a:buFont typeface="Wingdings" panose="05000000000000000000" pitchFamily="2" charset="2"/>
              <a:buChar char="§"/>
            </a:pPr>
            <a:r>
              <a:rPr lang="en-US" dirty="0">
                <a:solidFill>
                  <a:schemeClr val="accent1">
                    <a:lumMod val="90000"/>
                    <a:lumOff val="10000"/>
                  </a:schemeClr>
                </a:solidFill>
              </a:rPr>
              <a:t>Considered a “meeting?”</a:t>
            </a:r>
          </a:p>
          <a:p>
            <a:pPr marL="914400">
              <a:spcBef>
                <a:spcPts val="0"/>
              </a:spcBef>
              <a:spcAft>
                <a:spcPts val="3600"/>
              </a:spcAft>
            </a:pPr>
            <a:r>
              <a:rPr lang="en-US" dirty="0">
                <a:solidFill>
                  <a:schemeClr val="accent1">
                    <a:lumMod val="90000"/>
                    <a:lumOff val="10000"/>
                  </a:schemeClr>
                </a:solidFill>
              </a:rPr>
              <a:t>Not if any discussion of government business at the social gathering is incidental and intermittent (Op.95-020)</a:t>
            </a:r>
          </a:p>
          <a:p>
            <a:pPr marL="914400">
              <a:spcBef>
                <a:spcPts val="0"/>
              </a:spcBef>
              <a:spcAft>
                <a:spcPts val="3600"/>
              </a:spcAft>
            </a:pPr>
            <a:r>
              <a:rPr lang="en-US" dirty="0">
                <a:solidFill>
                  <a:schemeClr val="accent1">
                    <a:lumMod val="90000"/>
                    <a:lumOff val="10000"/>
                  </a:schemeClr>
                </a:solidFill>
              </a:rPr>
              <a:t>Maybe not if the governing body has no control over the conference, function, or proceeding (Op. 94-131)</a:t>
            </a:r>
          </a:p>
        </p:txBody>
      </p:sp>
    </p:spTree>
    <p:extLst>
      <p:ext uri="{BB962C8B-B14F-4D97-AF65-F5344CB8AC3E}">
        <p14:creationId xmlns:p14="http://schemas.microsoft.com/office/powerpoint/2010/main" val="1696816979"/>
      </p:ext>
    </p:extLst>
  </p:cSld>
  <p:clrMapOvr>
    <a:masterClrMapping/>
  </p:clrMapOvr>
</p:sld>
</file>

<file path=ppt/theme/theme1.xml><?xml version="1.0" encoding="utf-8"?>
<a:theme xmlns:a="http://schemas.openxmlformats.org/drawingml/2006/main" name="ADH PowerPoint Theme 2020">
  <a:themeElements>
    <a:clrScheme name="Custom 23">
      <a:dk1>
        <a:sysClr val="windowText" lastClr="000000"/>
      </a:dk1>
      <a:lt1>
        <a:sysClr val="window" lastClr="FFFFFF"/>
      </a:lt1>
      <a:dk2>
        <a:srgbClr val="44546A"/>
      </a:dk2>
      <a:lt2>
        <a:srgbClr val="E7E6E6"/>
      </a:lt2>
      <a:accent1>
        <a:srgbClr val="002060"/>
      </a:accent1>
      <a:accent2>
        <a:srgbClr val="0070C0"/>
      </a:accent2>
      <a:accent3>
        <a:srgbClr val="BDD7EE"/>
      </a:accent3>
      <a:accent4>
        <a:srgbClr val="C11E43"/>
      </a:accent4>
      <a:accent5>
        <a:srgbClr val="D8D8D8"/>
      </a:accent5>
      <a:accent6>
        <a:srgbClr val="D0CECE"/>
      </a:accent6>
      <a:hlink>
        <a:srgbClr val="0563C1"/>
      </a:hlink>
      <a:folHlink>
        <a:srgbClr val="00206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DH PowerPoint Theme 2020" id="{B6D21247-517B-4399-AE61-8ED3C8E47A30}" vid="{4B8A0528-6CDA-4E86-9325-4E48F58569A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ADH PowerPoint Theme 2020 (2)</Template>
  <TotalTime>301</TotalTime>
  <Words>2900</Words>
  <Application>Microsoft Office PowerPoint</Application>
  <PresentationFormat>Widescreen</PresentationFormat>
  <Paragraphs>258</Paragraphs>
  <Slides>42</Slides>
  <Notes>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42</vt:i4>
      </vt:variant>
    </vt:vector>
  </HeadingPairs>
  <TitlesOfParts>
    <vt:vector size="50" baseType="lpstr">
      <vt:lpstr>Arial</vt:lpstr>
      <vt:lpstr>Arial Narrow</vt:lpstr>
      <vt:lpstr>Calibri</vt:lpstr>
      <vt:lpstr>Calibri Light</vt:lpstr>
      <vt:lpstr>Times New Roman</vt:lpstr>
      <vt:lpstr>Wingdings</vt:lpstr>
      <vt:lpstr>ADH PowerPoint Theme 2020</vt:lpstr>
      <vt:lpstr>Clip</vt:lpstr>
      <vt:lpstr>Freedom of Information Act (FOIA)</vt:lpstr>
      <vt:lpstr>History of the FOIA</vt:lpstr>
      <vt:lpstr>Legislative Intent</vt:lpstr>
      <vt:lpstr>Scope of the FOIA</vt:lpstr>
      <vt:lpstr>FOIA DOES NOT REQUIRE:</vt:lpstr>
      <vt:lpstr>Public Meetings</vt:lpstr>
      <vt:lpstr>Open Public Meetings A.C.A. § 25-19-106(a)</vt:lpstr>
      <vt:lpstr>How many members make a meeting?</vt:lpstr>
      <vt:lpstr>Social Gatherings/Conferences</vt:lpstr>
      <vt:lpstr>Can E-mail be a meeting? (Op. 2005-166)</vt:lpstr>
      <vt:lpstr>Open Public Meetings (Notice)</vt:lpstr>
      <vt:lpstr>Open Public Meetings (Notice)</vt:lpstr>
      <vt:lpstr>Exceptions to Open Meetings (Private Meetings)</vt:lpstr>
      <vt:lpstr>Action taken at an illegal meeting will not be invalidated unless:</vt:lpstr>
      <vt:lpstr>Public Records under the FOIA</vt:lpstr>
      <vt:lpstr>Public Records</vt:lpstr>
      <vt:lpstr>Public Records</vt:lpstr>
      <vt:lpstr>Public Records (cont’d)</vt:lpstr>
      <vt:lpstr>Public Records (cont’d)</vt:lpstr>
      <vt:lpstr>Access to Public Records A.C.A. § 25-19-105</vt:lpstr>
      <vt:lpstr>Scope</vt:lpstr>
      <vt:lpstr>Scope (cont’d)</vt:lpstr>
      <vt:lpstr>Scope (cont’d)</vt:lpstr>
      <vt:lpstr>FOIA Requests</vt:lpstr>
      <vt:lpstr>FOIA Requests – Mode &amp; Specificity</vt:lpstr>
      <vt:lpstr>FOIA</vt:lpstr>
      <vt:lpstr>FOIA (cont’d)</vt:lpstr>
      <vt:lpstr>FOIA Compliance</vt:lpstr>
      <vt:lpstr>COPIES</vt:lpstr>
      <vt:lpstr>COPIES (Cont’d)</vt:lpstr>
      <vt:lpstr>2021 FOIA  Acts</vt:lpstr>
      <vt:lpstr>Exemptions to Access in the FOIA</vt:lpstr>
      <vt:lpstr>Exemptions to Access (Cont’d)</vt:lpstr>
      <vt:lpstr>Exemptions to Access (Cont’d)</vt:lpstr>
      <vt:lpstr>Exemptions to Access (Cont’d)</vt:lpstr>
      <vt:lpstr>More Exemptions…</vt:lpstr>
      <vt:lpstr>Homeland Security Information Act</vt:lpstr>
      <vt:lpstr> Exemptions Not Contained in the FOIA </vt:lpstr>
      <vt:lpstr>Penalties and Enforcement</vt:lpstr>
      <vt:lpstr>Attorneys’ Fees May be Awarded</vt:lpstr>
      <vt:lpstr>QUESTIONS?  Contact ADH Legal Staff</vt:lpstr>
      <vt:lpstr>        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S.Craig Smith</dc:creator>
  <cp:lastModifiedBy>Laura Shue (ADH)</cp:lastModifiedBy>
  <cp:revision>39</cp:revision>
  <dcterms:created xsi:type="dcterms:W3CDTF">2021-07-12T14:17:16Z</dcterms:created>
  <dcterms:modified xsi:type="dcterms:W3CDTF">2021-12-08T18:41:10Z</dcterms:modified>
</cp:coreProperties>
</file>